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63"/>
  </p:notesMasterIdLst>
  <p:sldIdLst>
    <p:sldId id="256" r:id="rId5"/>
    <p:sldId id="329" r:id="rId6"/>
    <p:sldId id="337" r:id="rId7"/>
    <p:sldId id="284" r:id="rId8"/>
    <p:sldId id="285" r:id="rId9"/>
    <p:sldId id="286" r:id="rId10"/>
    <p:sldId id="339" r:id="rId11"/>
    <p:sldId id="341" r:id="rId12"/>
    <p:sldId id="340" r:id="rId13"/>
    <p:sldId id="311" r:id="rId14"/>
    <p:sldId id="274" r:id="rId15"/>
    <p:sldId id="275" r:id="rId16"/>
    <p:sldId id="276" r:id="rId17"/>
    <p:sldId id="277" r:id="rId18"/>
    <p:sldId id="279" r:id="rId19"/>
    <p:sldId id="280" r:id="rId20"/>
    <p:sldId id="281" r:id="rId21"/>
    <p:sldId id="370" r:id="rId22"/>
    <p:sldId id="356" r:id="rId23"/>
    <p:sldId id="371" r:id="rId24"/>
    <p:sldId id="373" r:id="rId25"/>
    <p:sldId id="375" r:id="rId26"/>
    <p:sldId id="374" r:id="rId27"/>
    <p:sldId id="376" r:id="rId28"/>
    <p:sldId id="380" r:id="rId29"/>
    <p:sldId id="368" r:id="rId30"/>
    <p:sldId id="381" r:id="rId31"/>
    <p:sldId id="296" r:id="rId32"/>
    <p:sldId id="382" r:id="rId33"/>
    <p:sldId id="383" r:id="rId34"/>
    <p:sldId id="384" r:id="rId35"/>
    <p:sldId id="385" r:id="rId36"/>
    <p:sldId id="387" r:id="rId37"/>
    <p:sldId id="386" r:id="rId38"/>
    <p:sldId id="388" r:id="rId39"/>
    <p:sldId id="338" r:id="rId40"/>
    <p:sldId id="361" r:id="rId41"/>
    <p:sldId id="360" r:id="rId42"/>
    <p:sldId id="359" r:id="rId43"/>
    <p:sldId id="313" r:id="rId44"/>
    <p:sldId id="342" r:id="rId45"/>
    <p:sldId id="377" r:id="rId46"/>
    <p:sldId id="335" r:id="rId47"/>
    <p:sldId id="379" r:id="rId48"/>
    <p:sldId id="389" r:id="rId49"/>
    <p:sldId id="367" r:id="rId50"/>
    <p:sldId id="390" r:id="rId51"/>
    <p:sldId id="369" r:id="rId52"/>
    <p:sldId id="391" r:id="rId53"/>
    <p:sldId id="362" r:id="rId54"/>
    <p:sldId id="363" r:id="rId55"/>
    <p:sldId id="364" r:id="rId56"/>
    <p:sldId id="392" r:id="rId57"/>
    <p:sldId id="372" r:id="rId58"/>
    <p:sldId id="393" r:id="rId59"/>
    <p:sldId id="365" r:id="rId60"/>
    <p:sldId id="366" r:id="rId61"/>
    <p:sldId id="378" r:id="rId6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DBC239-EA46-46AA-859E-BF6EE4E92048}" v="3" dt="2024-02-23T11:08:19.7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42326" autoAdjust="0"/>
  </p:normalViewPr>
  <p:slideViewPr>
    <p:cSldViewPr snapToGrid="0">
      <p:cViewPr varScale="1">
        <p:scale>
          <a:sx n="47" d="100"/>
          <a:sy n="47" d="100"/>
        </p:scale>
        <p:origin x="3444"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Pilsworth" userId="b343f03a-d52b-4ef0-8b09-49584c934ceb" providerId="ADAL" clId="{17DBC239-EA46-46AA-859E-BF6EE4E92048}"/>
    <pc:docChg chg="modSld">
      <pc:chgData name="Mr Pilsworth" userId="b343f03a-d52b-4ef0-8b09-49584c934ceb" providerId="ADAL" clId="{17DBC239-EA46-46AA-859E-BF6EE4E92048}" dt="2024-02-23T11:08:55.066" v="11" actId="6549"/>
      <pc:docMkLst>
        <pc:docMk/>
      </pc:docMkLst>
      <pc:sldChg chg="modNotesTx">
        <pc:chgData name="Mr Pilsworth" userId="b343f03a-d52b-4ef0-8b09-49584c934ceb" providerId="ADAL" clId="{17DBC239-EA46-46AA-859E-BF6EE4E92048}" dt="2024-02-23T11:04:27.260" v="0" actId="6549"/>
        <pc:sldMkLst>
          <pc:docMk/>
          <pc:sldMk cId="3690434168" sldId="256"/>
        </pc:sldMkLst>
      </pc:sldChg>
      <pc:sldChg chg="modNotesTx">
        <pc:chgData name="Mr Pilsworth" userId="b343f03a-d52b-4ef0-8b09-49584c934ceb" providerId="ADAL" clId="{17DBC239-EA46-46AA-859E-BF6EE4E92048}" dt="2024-02-23T11:08:39.800" v="9" actId="6549"/>
        <pc:sldMkLst>
          <pc:docMk/>
          <pc:sldMk cId="1961279420" sldId="313"/>
        </pc:sldMkLst>
      </pc:sldChg>
      <pc:sldChg chg="modNotesTx">
        <pc:chgData name="Mr Pilsworth" userId="b343f03a-d52b-4ef0-8b09-49584c934ceb" providerId="ADAL" clId="{17DBC239-EA46-46AA-859E-BF6EE4E92048}" dt="2024-02-23T11:08:55.066" v="11" actId="6549"/>
        <pc:sldMkLst>
          <pc:docMk/>
          <pc:sldMk cId="1422304541" sldId="335"/>
        </pc:sldMkLst>
      </pc:sldChg>
      <pc:sldChg chg="modNotesTx">
        <pc:chgData name="Mr Pilsworth" userId="b343f03a-d52b-4ef0-8b09-49584c934ceb" providerId="ADAL" clId="{17DBC239-EA46-46AA-859E-BF6EE4E92048}" dt="2024-02-23T11:07:32.473" v="4" actId="6549"/>
        <pc:sldMkLst>
          <pc:docMk/>
          <pc:sldMk cId="1974272729" sldId="338"/>
        </pc:sldMkLst>
      </pc:sldChg>
      <pc:sldChg chg="modNotesTx">
        <pc:chgData name="Mr Pilsworth" userId="b343f03a-d52b-4ef0-8b09-49584c934ceb" providerId="ADAL" clId="{17DBC239-EA46-46AA-859E-BF6EE4E92048}" dt="2024-02-23T11:08:46.827" v="10" actId="6549"/>
        <pc:sldMkLst>
          <pc:docMk/>
          <pc:sldMk cId="3628262804" sldId="342"/>
        </pc:sldMkLst>
      </pc:sldChg>
      <pc:sldChg chg="modNotesTx">
        <pc:chgData name="Mr Pilsworth" userId="b343f03a-d52b-4ef0-8b09-49584c934ceb" providerId="ADAL" clId="{17DBC239-EA46-46AA-859E-BF6EE4E92048}" dt="2024-02-23T11:08:32.256" v="8" actId="6549"/>
        <pc:sldMkLst>
          <pc:docMk/>
          <pc:sldMk cId="3319585759" sldId="359"/>
        </pc:sldMkLst>
      </pc:sldChg>
      <pc:sldChg chg="modNotesTx">
        <pc:chgData name="Mr Pilsworth" userId="b343f03a-d52b-4ef0-8b09-49584c934ceb" providerId="ADAL" clId="{17DBC239-EA46-46AA-859E-BF6EE4E92048}" dt="2024-02-23T11:07:45.425" v="7" actId="6549"/>
        <pc:sldMkLst>
          <pc:docMk/>
          <pc:sldMk cId="993124896" sldId="361"/>
        </pc:sldMkLst>
      </pc:sldChg>
      <pc:sldChg chg="modNotesTx">
        <pc:chgData name="Mr Pilsworth" userId="b343f03a-d52b-4ef0-8b09-49584c934ceb" providerId="ADAL" clId="{17DBC239-EA46-46AA-859E-BF6EE4E92048}" dt="2024-02-23T11:06:50.494" v="1" actId="6549"/>
        <pc:sldMkLst>
          <pc:docMk/>
          <pc:sldMk cId="2836863213" sldId="376"/>
        </pc:sldMkLst>
      </pc:sldChg>
      <pc:sldChg chg="modNotesTx">
        <pc:chgData name="Mr Pilsworth" userId="b343f03a-d52b-4ef0-8b09-49584c934ceb" providerId="ADAL" clId="{17DBC239-EA46-46AA-859E-BF6EE4E92048}" dt="2024-02-23T11:07:05.424" v="2" actId="6549"/>
        <pc:sldMkLst>
          <pc:docMk/>
          <pc:sldMk cId="3897647763" sldId="38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3177" tIns="46589" rIns="93177" bIns="46589" rtlCol="0"/>
          <a:lstStyle>
            <a:lvl1pPr algn="r">
              <a:defRPr sz="1200"/>
            </a:lvl1pPr>
          </a:lstStyle>
          <a:p>
            <a:fld id="{3EE8FDBB-F2A1-4AF3-862F-C7BE0FE9E04A}" type="datetimeFigureOut">
              <a:rPr lang="en-GB" smtClean="0"/>
              <a:t>23/02/2024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6332"/>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6332"/>
          </a:xfrm>
          <a:prstGeom prst="rect">
            <a:avLst/>
          </a:prstGeom>
        </p:spPr>
        <p:txBody>
          <a:bodyPr vert="horz" lIns="93177" tIns="46589" rIns="93177" bIns="46589" rtlCol="0" anchor="b"/>
          <a:lstStyle>
            <a:lvl1pPr algn="r">
              <a:defRPr sz="1200"/>
            </a:lvl1pPr>
          </a:lstStyle>
          <a:p>
            <a:fld id="{82D646AA-6C32-49BC-AB82-DEF2296A046F}" type="slidenum">
              <a:rPr lang="en-GB" smtClean="0"/>
              <a:t>‹#›</a:t>
            </a:fld>
            <a:endParaRPr lang="en-GB"/>
          </a:p>
        </p:txBody>
      </p:sp>
    </p:spTree>
    <p:extLst>
      <p:ext uri="{BB962C8B-B14F-4D97-AF65-F5344CB8AC3E}">
        <p14:creationId xmlns:p14="http://schemas.microsoft.com/office/powerpoint/2010/main" val="2456578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1</a:t>
            </a:fld>
            <a:endParaRPr lang="en-GB"/>
          </a:p>
        </p:txBody>
      </p:sp>
    </p:spTree>
    <p:extLst>
      <p:ext uri="{BB962C8B-B14F-4D97-AF65-F5344CB8AC3E}">
        <p14:creationId xmlns:p14="http://schemas.microsoft.com/office/powerpoint/2010/main" val="40669365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 to begin with, there are different illustrations and models which try to show how different aspects of maths are inter-connected and dependent on each other. In this example you can see..</a:t>
            </a:r>
          </a:p>
          <a:p>
            <a:endParaRPr lang="en-GB"/>
          </a:p>
          <a:p>
            <a:endParaRPr lang="en-GB"/>
          </a:p>
          <a:p>
            <a:r>
              <a:rPr lang="en-GB"/>
              <a:t>Foundations of maths are:</a:t>
            </a:r>
          </a:p>
          <a:p>
            <a:pPr marL="174708" indent="-174708">
              <a:buFont typeface="Arial" pitchFamily="34" charset="0"/>
              <a:buChar char="•"/>
            </a:pPr>
            <a:r>
              <a:rPr lang="en-GB"/>
              <a:t>Place value</a:t>
            </a:r>
          </a:p>
          <a:p>
            <a:pPr marL="174708" indent="-174708">
              <a:buFont typeface="Arial" pitchFamily="34" charset="0"/>
              <a:buChar char="•"/>
            </a:pPr>
            <a:r>
              <a:rPr lang="en-GB"/>
              <a:t>Rapid recall of number facts</a:t>
            </a:r>
          </a:p>
          <a:p>
            <a:pPr marL="174708" indent="-174708">
              <a:buFont typeface="Arial" pitchFamily="34" charset="0"/>
              <a:buChar char="•"/>
            </a:pPr>
            <a:r>
              <a:rPr lang="en-GB"/>
              <a:t>Rich vocab</a:t>
            </a:r>
          </a:p>
          <a:p>
            <a:pPr marL="174708" indent="-174708">
              <a:buFont typeface="Arial" pitchFamily="34" charset="0"/>
              <a:buChar char="•"/>
            </a:pPr>
            <a:r>
              <a:rPr lang="en-GB"/>
              <a:t>Relationships and patterns of numbers, shapes, etc.</a:t>
            </a:r>
          </a:p>
          <a:p>
            <a:pPr marL="174708" indent="-174708">
              <a:buFont typeface="Arial" pitchFamily="34" charset="0"/>
              <a:buChar char="•"/>
            </a:pPr>
            <a:endParaRPr lang="en-GB"/>
          </a:p>
          <a:p>
            <a:r>
              <a:rPr lang="en-GB"/>
              <a:t>Only when they are embedded, can you build upon them</a:t>
            </a:r>
            <a:r>
              <a:rPr lang="en-GB" baseline="0"/>
              <a:t> to do problem solving, the 4 operations of + - x div and analysis and interpreting number.</a:t>
            </a:r>
          </a:p>
          <a:p>
            <a:endParaRPr lang="en-GB" baseline="0"/>
          </a:p>
          <a:p>
            <a:r>
              <a:rPr lang="en-GB" baseline="0"/>
              <a:t>When these ‘columns’ are embedded, then we are able to question what we know, investigate and have the confidence and strategies to tackle non-routine maths / maths we have not seen before.</a:t>
            </a:r>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2</a:t>
            </a:fld>
            <a:endParaRPr lang="en-GB"/>
          </a:p>
        </p:txBody>
      </p:sp>
    </p:spTree>
    <p:extLst>
      <p:ext uri="{BB962C8B-B14F-4D97-AF65-F5344CB8AC3E}">
        <p14:creationId xmlns:p14="http://schemas.microsoft.com/office/powerpoint/2010/main" val="1063672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model we follow for teaching maths is the “Teaching for Mastery” model where we build in these elements into our teaching.</a:t>
            </a:r>
          </a:p>
          <a:p>
            <a:r>
              <a:rPr lang="en-GB"/>
              <a:t>So, for example:</a:t>
            </a:r>
          </a:p>
          <a:p>
            <a:endParaRPr lang="en-GB"/>
          </a:p>
          <a:p>
            <a:r>
              <a:rPr lang="en-GB"/>
              <a:t>Aspects of a lesson that develop fluency skills – recall for example.</a:t>
            </a:r>
          </a:p>
          <a:p>
            <a:endParaRPr lang="en-GB"/>
          </a:p>
          <a:p>
            <a:r>
              <a:rPr lang="en-GB"/>
              <a:t>Providing different contexts or varying the examples of how to use mathematical concepts – 25-23 could be subtraction written method or adding on finding the difference – more than one way of solving it.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Providing different representations – bar model/use of apparatus/part-part whole/ number line</a:t>
            </a:r>
          </a:p>
          <a:p>
            <a:endParaRPr lang="en-GB"/>
          </a:p>
          <a:p>
            <a:endParaRPr lang="en-GB"/>
          </a:p>
          <a:p>
            <a:r>
              <a:rPr lang="en-GB"/>
              <a:t>Encouraging thinking about their understanding through problem solving or explaining reasons for calculations. – true or false/ odd one out.</a:t>
            </a:r>
          </a:p>
          <a:p>
            <a:endParaRPr lang="en-GB"/>
          </a:p>
          <a:p>
            <a:endParaRPr lang="en-GB"/>
          </a:p>
          <a:p>
            <a:endParaRPr lang="en-GB"/>
          </a:p>
          <a:p>
            <a:r>
              <a:rPr lang="en-GB"/>
              <a:t>Tonight, we are going to focus on the fluency aspect of this – This has been a main focus for us this year in school and we think it forms the foundation for the other aspects of maths to be developed through – as in the previous slide.</a:t>
            </a:r>
          </a:p>
          <a:p>
            <a:endParaRPr lang="en-GB"/>
          </a:p>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3</a:t>
            </a:fld>
            <a:endParaRPr lang="en-GB"/>
          </a:p>
        </p:txBody>
      </p:sp>
    </p:spTree>
    <p:extLst>
      <p:ext uri="{BB962C8B-B14F-4D97-AF65-F5344CB8AC3E}">
        <p14:creationId xmlns:p14="http://schemas.microsoft.com/office/powerpoint/2010/main" val="3558267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4</a:t>
            </a:fld>
            <a:endParaRPr lang="en-GB"/>
          </a:p>
        </p:txBody>
      </p:sp>
    </p:spTree>
    <p:extLst>
      <p:ext uri="{BB962C8B-B14F-4D97-AF65-F5344CB8AC3E}">
        <p14:creationId xmlns:p14="http://schemas.microsoft.com/office/powerpoint/2010/main" val="10231855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mj-lt"/>
              <a:buAutoNum type="arabicPeriod"/>
            </a:pPr>
            <a:r>
              <a:rPr lang="en-GB" b="1">
                <a:effectLst/>
                <a:latin typeface="arial"/>
              </a:rPr>
              <a:t>So the national curriculum states…</a:t>
            </a:r>
            <a:endParaRPr lang="en-GB">
              <a:effectLst/>
              <a:latin typeface="arial"/>
            </a:endParaRPr>
          </a:p>
          <a:p>
            <a:endParaRPr lang="en-GB"/>
          </a:p>
        </p:txBody>
      </p:sp>
      <p:sp>
        <p:nvSpPr>
          <p:cNvPr id="4" name="Slide Number Placeholder 3"/>
          <p:cNvSpPr>
            <a:spLocks noGrp="1"/>
          </p:cNvSpPr>
          <p:nvPr>
            <p:ph type="sldNum" sz="quarter" idx="10"/>
          </p:nvPr>
        </p:nvSpPr>
        <p:spPr/>
        <p:txBody>
          <a:bodyPr/>
          <a:lstStyle/>
          <a:p>
            <a:fld id="{A41B148E-2D8C-4119-9923-F023AD2EAA84}" type="slidenum">
              <a:rPr lang="en-GB" smtClean="0"/>
              <a:t>5</a:t>
            </a:fld>
            <a:endParaRPr lang="en-GB"/>
          </a:p>
        </p:txBody>
      </p:sp>
    </p:spTree>
    <p:extLst>
      <p:ext uri="{BB962C8B-B14F-4D97-AF65-F5344CB8AC3E}">
        <p14:creationId xmlns:p14="http://schemas.microsoft.com/office/powerpoint/2010/main" val="2921745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What this means is..(and can be taken form the mastery model).</a:t>
            </a:r>
          </a:p>
          <a:p>
            <a:endParaRPr lang="en-GB" b="1"/>
          </a:p>
          <a:p>
            <a:r>
              <a:rPr lang="en-GB" b="1"/>
              <a:t>Varied</a:t>
            </a:r>
            <a:r>
              <a:rPr lang="en-GB" baseline="0"/>
              <a:t> – formal and informal approaches (games/ repetition)</a:t>
            </a:r>
          </a:p>
          <a:p>
            <a:r>
              <a:rPr lang="en-GB" b="1" baseline="0"/>
              <a:t>Frequent</a:t>
            </a:r>
            <a:r>
              <a:rPr lang="en-GB" baseline="0"/>
              <a:t> – daily/ little and often is more effective</a:t>
            </a:r>
          </a:p>
          <a:p>
            <a:r>
              <a:rPr lang="en-GB" b="1" baseline="0"/>
              <a:t>Increasingly complex problems </a:t>
            </a:r>
            <a:r>
              <a:rPr lang="en-GB" baseline="0"/>
              <a:t>– as children progress through year groups/ curriculum/ levels etc what they are challenged to do will become ‘increasingly more complex </a:t>
            </a:r>
            <a:r>
              <a:rPr lang="en-GB" baseline="0" err="1"/>
              <a:t>eg</a:t>
            </a:r>
            <a:r>
              <a:rPr lang="en-GB" baseline="0"/>
              <a:t> </a:t>
            </a:r>
          </a:p>
          <a:p>
            <a:r>
              <a:rPr lang="en-GB" b="1" baseline="0"/>
              <a:t>Recall</a:t>
            </a:r>
            <a:r>
              <a:rPr lang="en-GB" baseline="0"/>
              <a:t>  - is </a:t>
            </a:r>
            <a:r>
              <a:rPr lang="en-GB" b="1" baseline="0"/>
              <a:t>‘rapid’ </a:t>
            </a:r>
            <a:r>
              <a:rPr lang="en-GB" baseline="0"/>
              <a:t>- less than 5 seconds and does not include counting on fingers/ or counting out loud to compute</a:t>
            </a:r>
          </a:p>
          <a:p>
            <a:r>
              <a:rPr lang="en-GB" b="1" baseline="0"/>
              <a:t>Apply</a:t>
            </a:r>
            <a:r>
              <a:rPr lang="en-GB" baseline="0"/>
              <a:t> – to solve a wider range of problems with a varying degree of steps (add, multiply, subtract all within the same problem) </a:t>
            </a:r>
            <a:endParaRPr lang="en-GB"/>
          </a:p>
        </p:txBody>
      </p:sp>
      <p:sp>
        <p:nvSpPr>
          <p:cNvPr id="4" name="Slide Number Placeholder 3"/>
          <p:cNvSpPr>
            <a:spLocks noGrp="1"/>
          </p:cNvSpPr>
          <p:nvPr>
            <p:ph type="sldNum" sz="quarter" idx="10"/>
          </p:nvPr>
        </p:nvSpPr>
        <p:spPr/>
        <p:txBody>
          <a:bodyPr/>
          <a:lstStyle/>
          <a:p>
            <a:fld id="{A41B148E-2D8C-4119-9923-F023AD2EAA84}" type="slidenum">
              <a:rPr lang="en-GB" smtClean="0"/>
              <a:t>6</a:t>
            </a:fld>
            <a:endParaRPr lang="en-GB"/>
          </a:p>
        </p:txBody>
      </p:sp>
    </p:spTree>
    <p:extLst>
      <p:ext uri="{BB962C8B-B14F-4D97-AF65-F5344CB8AC3E}">
        <p14:creationId xmlns:p14="http://schemas.microsoft.com/office/powerpoint/2010/main" val="30569792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7</a:t>
            </a:fld>
            <a:endParaRPr lang="en-GB"/>
          </a:p>
        </p:txBody>
      </p:sp>
    </p:spTree>
    <p:extLst>
      <p:ext uri="{BB962C8B-B14F-4D97-AF65-F5344CB8AC3E}">
        <p14:creationId xmlns:p14="http://schemas.microsoft.com/office/powerpoint/2010/main" val="21276478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And what we mean by this is…</a:t>
            </a:r>
          </a:p>
        </p:txBody>
      </p:sp>
      <p:sp>
        <p:nvSpPr>
          <p:cNvPr id="4" name="Slide Number Placeholder 3"/>
          <p:cNvSpPr>
            <a:spLocks noGrp="1"/>
          </p:cNvSpPr>
          <p:nvPr>
            <p:ph type="sldNum" sz="quarter" idx="5"/>
          </p:nvPr>
        </p:nvSpPr>
        <p:spPr/>
        <p:txBody>
          <a:bodyPr/>
          <a:lstStyle/>
          <a:p>
            <a:fld id="{82D646AA-6C32-49BC-AB82-DEF2296A046F}" type="slidenum">
              <a:rPr lang="en-GB" smtClean="0"/>
              <a:t>8</a:t>
            </a:fld>
            <a:endParaRPr lang="en-GB"/>
          </a:p>
        </p:txBody>
      </p:sp>
    </p:spTree>
    <p:extLst>
      <p:ext uri="{BB962C8B-B14F-4D97-AF65-F5344CB8AC3E}">
        <p14:creationId xmlns:p14="http://schemas.microsoft.com/office/powerpoint/2010/main" val="19694076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Accuracy:  lets focus on the recall of knowledge here – being able to recall tables facts, number bonds but also facts such as </a:t>
            </a:r>
            <a:r>
              <a:rPr lang="en-GB" dirty="0"/>
              <a:t>1000ml </a:t>
            </a:r>
            <a:r>
              <a:rPr lang="en-GB"/>
              <a:t>in 1l, 180 degrees in a triangle, knowing a square has 4 equal sides – and being able to quickly draw in this knowledge accurately. </a:t>
            </a:r>
          </a:p>
          <a:p>
            <a:endParaRPr lang="en-GB"/>
          </a:p>
          <a:p>
            <a:endParaRPr lang="en-GB"/>
          </a:p>
          <a:p>
            <a:r>
              <a:rPr lang="en-GB"/>
              <a:t>Efficiency:</a:t>
            </a:r>
          </a:p>
          <a:p>
            <a:r>
              <a:rPr lang="en-GB"/>
              <a:t>Procedural fluency – knowing how to approach calculations or a problem. Being fluent enough in the process to be accurate – for example being able to carry out written methods – long division, multiplication and record this in steps.</a:t>
            </a:r>
          </a:p>
          <a:p>
            <a:endParaRPr lang="en-GB"/>
          </a:p>
          <a:p>
            <a:r>
              <a:rPr lang="en-GB"/>
              <a:t>Flexibility:</a:t>
            </a:r>
          </a:p>
          <a:p>
            <a:endParaRPr lang="en-GB"/>
          </a:p>
          <a:p>
            <a:r>
              <a:rPr lang="en-GB"/>
              <a:t>Building on the efficiency – knowing and being flexible enough to choose the most efficient method/strategy to solve a calculation or problem – 100-99=1</a:t>
            </a:r>
          </a:p>
          <a:p>
            <a:endParaRPr lang="en-GB"/>
          </a:p>
          <a:p>
            <a:r>
              <a:rPr lang="en-GB"/>
              <a:t>25% of a number  - 10%+10%+5% or just a quarter so divide by 4</a:t>
            </a:r>
          </a:p>
          <a:p>
            <a:endParaRPr lang="en-GB"/>
          </a:p>
          <a:p>
            <a:r>
              <a:rPr lang="en-GB"/>
              <a:t>These are all about reducing the cognitive load when solving maths problems – the more fluent you are the easier the problem as there will be less to actually calculate and therefore the margin for error is reduced. </a:t>
            </a:r>
          </a:p>
        </p:txBody>
      </p:sp>
      <p:sp>
        <p:nvSpPr>
          <p:cNvPr id="4" name="Slide Number Placeholder 3"/>
          <p:cNvSpPr>
            <a:spLocks noGrp="1"/>
          </p:cNvSpPr>
          <p:nvPr>
            <p:ph type="sldNum" sz="quarter" idx="5"/>
          </p:nvPr>
        </p:nvSpPr>
        <p:spPr/>
        <p:txBody>
          <a:bodyPr/>
          <a:lstStyle/>
          <a:p>
            <a:fld id="{82D646AA-6C32-49BC-AB82-DEF2296A046F}" type="slidenum">
              <a:rPr lang="en-GB" smtClean="0"/>
              <a:t>9</a:t>
            </a:fld>
            <a:endParaRPr lang="en-GB"/>
          </a:p>
        </p:txBody>
      </p:sp>
    </p:spTree>
    <p:extLst>
      <p:ext uri="{BB962C8B-B14F-4D97-AF65-F5344CB8AC3E}">
        <p14:creationId xmlns:p14="http://schemas.microsoft.com/office/powerpoint/2010/main" val="3955776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10</a:t>
            </a:fld>
            <a:endParaRPr lang="en-GB"/>
          </a:p>
        </p:txBody>
      </p:sp>
    </p:spTree>
    <p:extLst>
      <p:ext uri="{BB962C8B-B14F-4D97-AF65-F5344CB8AC3E}">
        <p14:creationId xmlns:p14="http://schemas.microsoft.com/office/powerpoint/2010/main" val="24611695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11</a:t>
            </a:fld>
            <a:endParaRPr lang="en-GB"/>
          </a:p>
        </p:txBody>
      </p:sp>
    </p:spTree>
    <p:extLst>
      <p:ext uri="{BB962C8B-B14F-4D97-AF65-F5344CB8AC3E}">
        <p14:creationId xmlns:p14="http://schemas.microsoft.com/office/powerpoint/2010/main" val="32118140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12</a:t>
            </a:fld>
            <a:endParaRPr lang="en-GB"/>
          </a:p>
        </p:txBody>
      </p:sp>
    </p:spTree>
    <p:extLst>
      <p:ext uri="{BB962C8B-B14F-4D97-AF65-F5344CB8AC3E}">
        <p14:creationId xmlns:p14="http://schemas.microsoft.com/office/powerpoint/2010/main" val="1572933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latin typeface="Comic Sans MS" pitchFamily="66" charset="0"/>
            </a:endParaRPr>
          </a:p>
        </p:txBody>
      </p:sp>
      <p:sp>
        <p:nvSpPr>
          <p:cNvPr id="4" name="Slide Number Placeholder 3"/>
          <p:cNvSpPr>
            <a:spLocks noGrp="1"/>
          </p:cNvSpPr>
          <p:nvPr>
            <p:ph type="sldNum" sz="quarter" idx="10"/>
          </p:nvPr>
        </p:nvSpPr>
        <p:spPr/>
        <p:txBody>
          <a:bodyPr/>
          <a:lstStyle/>
          <a:p>
            <a:fld id="{82D646AA-6C32-49BC-AB82-DEF2296A046F}" type="slidenum">
              <a:rPr lang="en-GB" smtClean="0"/>
              <a:t>13</a:t>
            </a:fld>
            <a:endParaRPr lang="en-GB"/>
          </a:p>
        </p:txBody>
      </p:sp>
    </p:spTree>
    <p:extLst>
      <p:ext uri="{BB962C8B-B14F-4D97-AF65-F5344CB8AC3E}">
        <p14:creationId xmlns:p14="http://schemas.microsoft.com/office/powerpoint/2010/main" val="15450534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latin typeface="Comic Sans MS" pitchFamily="66" charset="0"/>
              </a:rPr>
              <a:t>What is a number?</a:t>
            </a:r>
          </a:p>
          <a:p>
            <a:pPr marL="0" indent="0">
              <a:buNone/>
            </a:pPr>
            <a:r>
              <a:rPr lang="en-GB">
                <a:latin typeface="Comic Sans MS" pitchFamily="66" charset="0"/>
              </a:rPr>
              <a:t>What does 2 look like?</a:t>
            </a:r>
          </a:p>
          <a:p>
            <a:pPr marL="0" indent="0">
              <a:buNone/>
            </a:pPr>
            <a:r>
              <a:rPr lang="en-GB">
                <a:latin typeface="Comic Sans MS" pitchFamily="66" charset="0"/>
              </a:rPr>
              <a:t>Is it a bigger number than 4?</a:t>
            </a:r>
          </a:p>
          <a:p>
            <a:pPr marL="0" indent="0">
              <a:buNone/>
            </a:pPr>
            <a:r>
              <a:rPr lang="en-GB">
                <a:latin typeface="Comic Sans MS" pitchFamily="66" charset="0"/>
              </a:rPr>
              <a:t>How do you know?</a:t>
            </a:r>
          </a:p>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14</a:t>
            </a:fld>
            <a:endParaRPr lang="en-GB"/>
          </a:p>
        </p:txBody>
      </p:sp>
    </p:spTree>
    <p:extLst>
      <p:ext uri="{BB962C8B-B14F-4D97-AF65-F5344CB8AC3E}">
        <p14:creationId xmlns:p14="http://schemas.microsoft.com/office/powerpoint/2010/main" val="39193227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15</a:t>
            </a:fld>
            <a:endParaRPr lang="en-GB"/>
          </a:p>
        </p:txBody>
      </p:sp>
    </p:spTree>
    <p:extLst>
      <p:ext uri="{BB962C8B-B14F-4D97-AF65-F5344CB8AC3E}">
        <p14:creationId xmlns:p14="http://schemas.microsoft.com/office/powerpoint/2010/main" val="995119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16</a:t>
            </a:fld>
            <a:endParaRPr lang="en-GB"/>
          </a:p>
        </p:txBody>
      </p:sp>
    </p:spTree>
    <p:extLst>
      <p:ext uri="{BB962C8B-B14F-4D97-AF65-F5344CB8AC3E}">
        <p14:creationId xmlns:p14="http://schemas.microsoft.com/office/powerpoint/2010/main" val="9099498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17</a:t>
            </a:fld>
            <a:endParaRPr lang="en-GB"/>
          </a:p>
        </p:txBody>
      </p:sp>
    </p:spTree>
    <p:extLst>
      <p:ext uri="{BB962C8B-B14F-4D97-AF65-F5344CB8AC3E}">
        <p14:creationId xmlns:p14="http://schemas.microsoft.com/office/powerpoint/2010/main" val="22414688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18</a:t>
            </a:fld>
            <a:endParaRPr lang="en-GB"/>
          </a:p>
        </p:txBody>
      </p:sp>
    </p:spTree>
    <p:extLst>
      <p:ext uri="{BB962C8B-B14F-4D97-AF65-F5344CB8AC3E}">
        <p14:creationId xmlns:p14="http://schemas.microsoft.com/office/powerpoint/2010/main" val="20455127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baseline="0"/>
          </a:p>
        </p:txBody>
      </p:sp>
      <p:sp>
        <p:nvSpPr>
          <p:cNvPr id="4" name="Slide Number Placeholder 3"/>
          <p:cNvSpPr>
            <a:spLocks noGrp="1"/>
          </p:cNvSpPr>
          <p:nvPr>
            <p:ph type="sldNum" sz="quarter" idx="10"/>
          </p:nvPr>
        </p:nvSpPr>
        <p:spPr/>
        <p:txBody>
          <a:bodyPr/>
          <a:lstStyle/>
          <a:p>
            <a:fld id="{B0CB389C-C571-4056-B53C-133ED2F48A2C}" type="slidenum">
              <a:rPr lang="en-GB" smtClean="0"/>
              <a:t>19</a:t>
            </a:fld>
            <a:endParaRPr lang="en-GB"/>
          </a:p>
        </p:txBody>
      </p:sp>
    </p:spTree>
    <p:extLst>
      <p:ext uri="{BB962C8B-B14F-4D97-AF65-F5344CB8AC3E}">
        <p14:creationId xmlns:p14="http://schemas.microsoft.com/office/powerpoint/2010/main" val="28527745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D646AA-6C32-49BC-AB82-DEF2296A046F}" type="slidenum">
              <a:rPr lang="en-GB" smtClean="0"/>
              <a:t>20</a:t>
            </a:fld>
            <a:endParaRPr lang="en-GB"/>
          </a:p>
        </p:txBody>
      </p:sp>
    </p:spTree>
    <p:extLst>
      <p:ext uri="{BB962C8B-B14F-4D97-AF65-F5344CB8AC3E}">
        <p14:creationId xmlns:p14="http://schemas.microsoft.com/office/powerpoint/2010/main" val="29849073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baseline="0"/>
          </a:p>
        </p:txBody>
      </p:sp>
      <p:sp>
        <p:nvSpPr>
          <p:cNvPr id="4" name="Slide Number Placeholder 3"/>
          <p:cNvSpPr>
            <a:spLocks noGrp="1"/>
          </p:cNvSpPr>
          <p:nvPr>
            <p:ph type="sldNum" sz="quarter" idx="10"/>
          </p:nvPr>
        </p:nvSpPr>
        <p:spPr/>
        <p:txBody>
          <a:bodyPr/>
          <a:lstStyle/>
          <a:p>
            <a:fld id="{B0CB389C-C571-4056-B53C-133ED2F48A2C}" type="slidenum">
              <a:rPr lang="en-GB" smtClean="0"/>
              <a:t>21</a:t>
            </a:fld>
            <a:endParaRPr lang="en-GB"/>
          </a:p>
        </p:txBody>
      </p:sp>
    </p:spTree>
    <p:extLst>
      <p:ext uri="{BB962C8B-B14F-4D97-AF65-F5344CB8AC3E}">
        <p14:creationId xmlns:p14="http://schemas.microsoft.com/office/powerpoint/2010/main" val="26336518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D675A-560B-2269-EA89-D8FD72406E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F74992-FFBF-E040-8CC2-D293B74C35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396FB3-B08D-F2EE-3E42-99CC9279435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7FAFFA7-F3E3-E10B-19C9-160FB81F4C1B}"/>
              </a:ext>
            </a:extLst>
          </p:cNvPr>
          <p:cNvSpPr>
            <a:spLocks noGrp="1"/>
          </p:cNvSpPr>
          <p:nvPr>
            <p:ph type="sldNum" sz="quarter" idx="10"/>
          </p:nvPr>
        </p:nvSpPr>
        <p:spPr/>
        <p:txBody>
          <a:bodyPr/>
          <a:lstStyle/>
          <a:p>
            <a:fld id="{82D646AA-6C32-49BC-AB82-DEF2296A046F}" type="slidenum">
              <a:rPr lang="en-GB" smtClean="0"/>
              <a:t>22</a:t>
            </a:fld>
            <a:endParaRPr lang="en-GB"/>
          </a:p>
        </p:txBody>
      </p:sp>
    </p:spTree>
    <p:extLst>
      <p:ext uri="{BB962C8B-B14F-4D97-AF65-F5344CB8AC3E}">
        <p14:creationId xmlns:p14="http://schemas.microsoft.com/office/powerpoint/2010/main" val="33386283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24</a:t>
            </a:fld>
            <a:endParaRPr lang="en-GB"/>
          </a:p>
        </p:txBody>
      </p:sp>
    </p:spTree>
    <p:extLst>
      <p:ext uri="{BB962C8B-B14F-4D97-AF65-F5344CB8AC3E}">
        <p14:creationId xmlns:p14="http://schemas.microsoft.com/office/powerpoint/2010/main" val="40669365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25</a:t>
            </a:fld>
            <a:endParaRPr lang="en-GB"/>
          </a:p>
        </p:txBody>
      </p:sp>
    </p:spTree>
    <p:extLst>
      <p:ext uri="{BB962C8B-B14F-4D97-AF65-F5344CB8AC3E}">
        <p14:creationId xmlns:p14="http://schemas.microsoft.com/office/powerpoint/2010/main" val="3700174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20600D-B8BE-4F85-A283-130EA6E3F590}" type="slidenum">
              <a:rPr lang="en-GB" smtClean="0"/>
              <a:t>26</a:t>
            </a:fld>
            <a:endParaRPr lang="en-GB"/>
          </a:p>
        </p:txBody>
      </p:sp>
    </p:spTree>
    <p:extLst>
      <p:ext uri="{BB962C8B-B14F-4D97-AF65-F5344CB8AC3E}">
        <p14:creationId xmlns:p14="http://schemas.microsoft.com/office/powerpoint/2010/main" val="38160170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20600D-B8BE-4F85-A283-130EA6E3F590}" type="slidenum">
              <a:rPr lang="en-GB" smtClean="0"/>
              <a:t>27</a:t>
            </a:fld>
            <a:endParaRPr lang="en-GB"/>
          </a:p>
        </p:txBody>
      </p:sp>
    </p:spTree>
    <p:extLst>
      <p:ext uri="{BB962C8B-B14F-4D97-AF65-F5344CB8AC3E}">
        <p14:creationId xmlns:p14="http://schemas.microsoft.com/office/powerpoint/2010/main" val="38576288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Year 3:</a:t>
            </a:r>
          </a:p>
          <a:p>
            <a:pPr>
              <a:lnSpc>
                <a:spcPct val="120000"/>
              </a:lnSpc>
              <a:spcAft>
                <a:spcPts val="611"/>
              </a:spcAft>
              <a:buClr>
                <a:srgbClr val="104F75"/>
              </a:buClr>
              <a:tabLst>
                <a:tab pos="231002" algn="l"/>
              </a:tabLst>
            </a:pPr>
            <a:endParaRPr lang="en-GB">
              <a:latin typeface="Arial"/>
              <a:ea typeface="Times New Roman"/>
              <a:cs typeface="Times New Roman"/>
            </a:endParaRPr>
          </a:p>
          <a:p>
            <a:pPr marL="174708" indent="-174708">
              <a:lnSpc>
                <a:spcPct val="120000"/>
              </a:lnSpc>
              <a:spcAft>
                <a:spcPts val="611"/>
              </a:spcAft>
              <a:buFont typeface="Wingdings" pitchFamily="2" charset="2"/>
              <a:buChar char="§"/>
            </a:pPr>
            <a:r>
              <a:rPr lang="en-GB">
                <a:latin typeface="Arial"/>
                <a:ea typeface="Times New Roman"/>
                <a:cs typeface="Times New Roman"/>
              </a:rPr>
              <a:t>   Pupils develop efficient mental methods, for example, using commutativity and associativity (for example, 4 </a:t>
            </a:r>
            <a:r>
              <a:rPr lang="en-GB">
                <a:latin typeface="Arial"/>
                <a:ea typeface="Times New Roman"/>
                <a:cs typeface="Arial"/>
              </a:rPr>
              <a:t>× </a:t>
            </a:r>
            <a:r>
              <a:rPr lang="en-GB">
                <a:latin typeface="Arial"/>
                <a:ea typeface="Times New Roman"/>
                <a:cs typeface="Times New Roman"/>
              </a:rPr>
              <a:t>12 </a:t>
            </a:r>
            <a:r>
              <a:rPr lang="en-GB">
                <a:latin typeface="Arial"/>
                <a:ea typeface="Times New Roman"/>
                <a:cs typeface="Arial"/>
              </a:rPr>
              <a:t>× </a:t>
            </a:r>
            <a:r>
              <a:rPr lang="en-GB">
                <a:latin typeface="Arial"/>
                <a:ea typeface="Times New Roman"/>
                <a:cs typeface="Times New Roman"/>
              </a:rPr>
              <a:t>5 = 4 </a:t>
            </a:r>
            <a:r>
              <a:rPr lang="en-GB">
                <a:latin typeface="Arial"/>
                <a:ea typeface="Times New Roman"/>
                <a:cs typeface="Arial"/>
              </a:rPr>
              <a:t>× </a:t>
            </a:r>
            <a:r>
              <a:rPr lang="en-GB">
                <a:latin typeface="Arial"/>
                <a:ea typeface="Times New Roman"/>
                <a:cs typeface="Times New Roman"/>
              </a:rPr>
              <a:t>5 </a:t>
            </a:r>
            <a:r>
              <a:rPr lang="en-GB">
                <a:latin typeface="Arial"/>
                <a:ea typeface="Times New Roman"/>
                <a:cs typeface="Arial"/>
              </a:rPr>
              <a:t>× </a:t>
            </a:r>
            <a:r>
              <a:rPr lang="en-GB">
                <a:latin typeface="Arial"/>
                <a:ea typeface="Times New Roman"/>
                <a:cs typeface="Times New Roman"/>
              </a:rPr>
              <a:t>12 = 20 </a:t>
            </a:r>
            <a:r>
              <a:rPr lang="en-GB">
                <a:latin typeface="Arial"/>
                <a:ea typeface="Times New Roman"/>
                <a:cs typeface="Arial"/>
              </a:rPr>
              <a:t>× </a:t>
            </a:r>
            <a:r>
              <a:rPr lang="en-GB">
                <a:latin typeface="Arial"/>
                <a:ea typeface="Times New Roman"/>
                <a:cs typeface="Times New Roman"/>
              </a:rPr>
              <a:t>12 = 240) and multiplication and division facts (for example, using 3 </a:t>
            </a:r>
            <a:r>
              <a:rPr lang="en-GB">
                <a:latin typeface="Arial"/>
                <a:ea typeface="Times New Roman"/>
                <a:cs typeface="Arial"/>
              </a:rPr>
              <a:t>× </a:t>
            </a:r>
            <a:r>
              <a:rPr lang="en-GB">
                <a:latin typeface="Arial"/>
                <a:ea typeface="Times New Roman"/>
                <a:cs typeface="Times New Roman"/>
              </a:rPr>
              <a:t>2 = 6, 6 ÷ 3 = 2 and 2 = 6 ÷ 3) to derive related facts (for example, 30 </a:t>
            </a:r>
            <a:r>
              <a:rPr lang="en-GB">
                <a:latin typeface="Arial"/>
                <a:ea typeface="Times New Roman"/>
                <a:cs typeface="Arial"/>
              </a:rPr>
              <a:t>× </a:t>
            </a:r>
            <a:r>
              <a:rPr lang="en-GB">
                <a:latin typeface="Arial"/>
                <a:ea typeface="Times New Roman"/>
                <a:cs typeface="Times New Roman"/>
              </a:rPr>
              <a:t>2 = 60, 60 ÷ 3 = 20 and 20 = 60 ÷ 3).</a:t>
            </a:r>
          </a:p>
          <a:p>
            <a:pPr marL="174708" indent="-174708">
              <a:lnSpc>
                <a:spcPct val="120000"/>
              </a:lnSpc>
              <a:spcAft>
                <a:spcPts val="611"/>
              </a:spcAft>
              <a:buFont typeface="Wingdings" pitchFamily="2" charset="2"/>
              <a:buChar char="§"/>
            </a:pPr>
            <a:r>
              <a:rPr lang="en-GB" err="1">
                <a:latin typeface="Arial"/>
                <a:ea typeface="Times New Roman"/>
                <a:cs typeface="Times New Roman"/>
              </a:rPr>
              <a:t>Chn</a:t>
            </a:r>
            <a:r>
              <a:rPr lang="en-GB">
                <a:latin typeface="Arial"/>
                <a:ea typeface="Times New Roman"/>
                <a:cs typeface="Times New Roman"/>
              </a:rPr>
              <a:t> need to be able to fluently use multiplication facts to write and calculate mathematical statements for multiplication and division for 2 digit numbers x a 1 digit number.</a:t>
            </a:r>
          </a:p>
          <a:p>
            <a:pPr marL="174708" indent="-174708">
              <a:lnSpc>
                <a:spcPct val="120000"/>
              </a:lnSpc>
              <a:spcAft>
                <a:spcPts val="611"/>
              </a:spcAft>
              <a:buFont typeface="Wingdings" pitchFamily="2" charset="2"/>
              <a:buChar char="§"/>
            </a:pPr>
            <a:endParaRPr lang="en-GB">
              <a:latin typeface="Arial"/>
              <a:ea typeface="Times New Roman"/>
              <a:cs typeface="Times New Roman"/>
            </a:endParaRPr>
          </a:p>
          <a:p>
            <a:pPr>
              <a:lnSpc>
                <a:spcPct val="120000"/>
              </a:lnSpc>
              <a:spcAft>
                <a:spcPts val="611"/>
              </a:spcAft>
            </a:pPr>
            <a:r>
              <a:rPr lang="en-GB">
                <a:latin typeface="Arial"/>
                <a:ea typeface="Times New Roman"/>
                <a:cs typeface="Times New Roman"/>
              </a:rPr>
              <a:t>Year 4:</a:t>
            </a:r>
          </a:p>
          <a:p>
            <a:pPr marL="349415" indent="-349415">
              <a:lnSpc>
                <a:spcPct val="120000"/>
              </a:lnSpc>
              <a:spcAft>
                <a:spcPts val="611"/>
              </a:spcAft>
              <a:buClr>
                <a:srgbClr val="104F75"/>
              </a:buClr>
              <a:buFont typeface="Wingdings"/>
              <a:buChar char=""/>
              <a:tabLst>
                <a:tab pos="231002" algn="l"/>
              </a:tabLst>
            </a:pPr>
            <a:r>
              <a:rPr lang="en-GB">
                <a:latin typeface="Arial"/>
                <a:ea typeface="Times New Roman"/>
                <a:cs typeface="Times New Roman"/>
              </a:rPr>
              <a:t>Use multiplication facts with 2 and 3 digit numbers multiplied by a 1 digit number.</a:t>
            </a:r>
          </a:p>
          <a:p>
            <a:pPr marL="174708" indent="-174708">
              <a:buFont typeface="Wingdings" pitchFamily="2" charset="2"/>
              <a:buChar char="§"/>
            </a:pPr>
            <a:r>
              <a:rPr lang="en-GB">
                <a:latin typeface="Arial"/>
                <a:ea typeface="Times New Roman"/>
                <a:cs typeface="Times New Roman"/>
              </a:rPr>
              <a:t>Pupils practise mental methods and extend this to three-digit numbers to derive facts, (for example 600 ÷ 3 = 200 can be derived from 2 x 3 = 6).</a:t>
            </a:r>
            <a:endParaRPr lang="en-GB">
              <a:latin typeface="Arial"/>
              <a:ea typeface="Times New Roman"/>
            </a:endParaRPr>
          </a:p>
          <a:p>
            <a:pPr marL="174708" indent="-174708">
              <a:lnSpc>
                <a:spcPct val="120000"/>
              </a:lnSpc>
              <a:spcAft>
                <a:spcPts val="611"/>
              </a:spcAft>
              <a:buFont typeface="Wingdings" pitchFamily="2" charset="2"/>
              <a:buChar char="§"/>
            </a:pPr>
            <a:endParaRPr lang="en-GB">
              <a:latin typeface="Arial"/>
              <a:ea typeface="Times New Roman"/>
              <a:cs typeface="Times New Roman"/>
            </a:endParaRPr>
          </a:p>
          <a:p>
            <a:pPr>
              <a:lnSpc>
                <a:spcPct val="120000"/>
              </a:lnSpc>
              <a:spcAft>
                <a:spcPts val="611"/>
              </a:spcAft>
            </a:pPr>
            <a:endParaRPr lang="en-GB">
              <a:latin typeface="Arial"/>
              <a:ea typeface="Times New Roman"/>
              <a:cs typeface="Times New Roman"/>
            </a:endParaRPr>
          </a:p>
          <a:p>
            <a:pPr marL="349415" indent="-349415">
              <a:lnSpc>
                <a:spcPct val="120000"/>
              </a:lnSpc>
              <a:spcAft>
                <a:spcPts val="611"/>
              </a:spcAft>
              <a:buClr>
                <a:srgbClr val="104F75"/>
              </a:buClr>
              <a:buFont typeface="Wingdings"/>
              <a:buChar char=""/>
              <a:tabLst>
                <a:tab pos="231002" algn="l"/>
              </a:tabLst>
            </a:pPr>
            <a:endParaRPr lang="en-GB">
              <a:latin typeface="Arial"/>
              <a:ea typeface="Times New Roman"/>
            </a:endParaRPr>
          </a:p>
          <a:p>
            <a:endParaRPr lang="en-GB"/>
          </a:p>
          <a:p>
            <a:endParaRPr lang="en-GB"/>
          </a:p>
        </p:txBody>
      </p:sp>
      <p:sp>
        <p:nvSpPr>
          <p:cNvPr id="4" name="Slide Number Placeholder 3"/>
          <p:cNvSpPr>
            <a:spLocks noGrp="1"/>
          </p:cNvSpPr>
          <p:nvPr>
            <p:ph type="sldNum" sz="quarter" idx="10"/>
          </p:nvPr>
        </p:nvSpPr>
        <p:spPr/>
        <p:txBody>
          <a:bodyPr/>
          <a:lstStyle/>
          <a:p>
            <a:fld id="{A41B148E-2D8C-4119-9923-F023AD2EAA84}" type="slidenum">
              <a:rPr lang="en-GB" smtClean="0"/>
              <a:t>28</a:t>
            </a:fld>
            <a:endParaRPr lang="en-GB"/>
          </a:p>
        </p:txBody>
      </p:sp>
    </p:spTree>
    <p:extLst>
      <p:ext uri="{BB962C8B-B14F-4D97-AF65-F5344CB8AC3E}">
        <p14:creationId xmlns:p14="http://schemas.microsoft.com/office/powerpoint/2010/main" val="40202767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dirty="0">
                <a:effectLst/>
              </a:rPr>
              <a:t>The</a:t>
            </a:r>
            <a:r>
              <a:rPr lang="en-GB" b="0" baseline="0" dirty="0">
                <a:effectLst/>
              </a:rPr>
              <a:t> expectation is that by the time your children have left Year 4 they will know all their multiplication and division facts, </a:t>
            </a:r>
            <a:r>
              <a:rPr lang="en-GB" b="0" u="sng" baseline="0" dirty="0">
                <a:effectLst/>
              </a:rPr>
              <a:t>at speed</a:t>
            </a:r>
            <a:r>
              <a:rPr lang="en-GB" b="0" baseline="0" dirty="0">
                <a:effectLst/>
              </a:rPr>
              <a:t>.</a:t>
            </a:r>
          </a:p>
          <a:p>
            <a:pPr algn="l"/>
            <a:r>
              <a:rPr lang="en-GB" b="0" baseline="0" dirty="0">
                <a:effectLst/>
              </a:rPr>
              <a:t>They should only revisited in Year 5 and 6 through special numbers (factors, multiples, prime, cube and square).</a:t>
            </a:r>
          </a:p>
          <a:p>
            <a:pPr algn="l"/>
            <a:endParaRPr lang="en-GB" b="0" baseline="0" dirty="0"/>
          </a:p>
        </p:txBody>
      </p:sp>
      <p:sp>
        <p:nvSpPr>
          <p:cNvPr id="4" name="Slide Number Placeholder 3"/>
          <p:cNvSpPr>
            <a:spLocks noGrp="1"/>
          </p:cNvSpPr>
          <p:nvPr>
            <p:ph type="sldNum" sz="quarter" idx="10"/>
          </p:nvPr>
        </p:nvSpPr>
        <p:spPr/>
        <p:txBody>
          <a:bodyPr/>
          <a:lstStyle/>
          <a:p>
            <a:fld id="{82D646AA-6C32-49BC-AB82-DEF2296A046F}" type="slidenum">
              <a:rPr lang="en-GB" smtClean="0"/>
              <a:t>29</a:t>
            </a:fld>
            <a:endParaRPr lang="en-GB"/>
          </a:p>
        </p:txBody>
      </p:sp>
    </p:spTree>
    <p:extLst>
      <p:ext uri="{BB962C8B-B14F-4D97-AF65-F5344CB8AC3E}">
        <p14:creationId xmlns:p14="http://schemas.microsoft.com/office/powerpoint/2010/main" val="22101409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30</a:t>
            </a:fld>
            <a:endParaRPr lang="en-GB"/>
          </a:p>
        </p:txBody>
      </p:sp>
    </p:spTree>
    <p:extLst>
      <p:ext uri="{BB962C8B-B14F-4D97-AF65-F5344CB8AC3E}">
        <p14:creationId xmlns:p14="http://schemas.microsoft.com/office/powerpoint/2010/main" val="19752103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31</a:t>
            </a:fld>
            <a:endParaRPr lang="en-GB"/>
          </a:p>
        </p:txBody>
      </p:sp>
    </p:spTree>
    <p:extLst>
      <p:ext uri="{BB962C8B-B14F-4D97-AF65-F5344CB8AC3E}">
        <p14:creationId xmlns:p14="http://schemas.microsoft.com/office/powerpoint/2010/main" val="23077834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32</a:t>
            </a:fld>
            <a:endParaRPr lang="en-GB"/>
          </a:p>
        </p:txBody>
      </p:sp>
    </p:spTree>
    <p:extLst>
      <p:ext uri="{BB962C8B-B14F-4D97-AF65-F5344CB8AC3E}">
        <p14:creationId xmlns:p14="http://schemas.microsoft.com/office/powerpoint/2010/main" val="32966894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33</a:t>
            </a:fld>
            <a:endParaRPr lang="en-GB"/>
          </a:p>
        </p:txBody>
      </p:sp>
    </p:spTree>
    <p:extLst>
      <p:ext uri="{BB962C8B-B14F-4D97-AF65-F5344CB8AC3E}">
        <p14:creationId xmlns:p14="http://schemas.microsoft.com/office/powerpoint/2010/main" val="6040419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34</a:t>
            </a:fld>
            <a:endParaRPr lang="en-GB"/>
          </a:p>
        </p:txBody>
      </p:sp>
    </p:spTree>
    <p:extLst>
      <p:ext uri="{BB962C8B-B14F-4D97-AF65-F5344CB8AC3E}">
        <p14:creationId xmlns:p14="http://schemas.microsoft.com/office/powerpoint/2010/main" val="9298027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35</a:t>
            </a:fld>
            <a:endParaRPr lang="en-GB"/>
          </a:p>
        </p:txBody>
      </p:sp>
    </p:spTree>
    <p:extLst>
      <p:ext uri="{BB962C8B-B14F-4D97-AF65-F5344CB8AC3E}">
        <p14:creationId xmlns:p14="http://schemas.microsoft.com/office/powerpoint/2010/main" val="40490595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a:t>
            </a:r>
            <a:r>
              <a:rPr lang="en-GB" baseline="0" dirty="0"/>
              <a:t> how can you help your children learn their tables?</a:t>
            </a:r>
          </a:p>
          <a:p>
            <a:r>
              <a:rPr lang="en-GB" baseline="0" dirty="0"/>
              <a:t>The children can play the games on </a:t>
            </a:r>
            <a:r>
              <a:rPr lang="en-GB" baseline="0" dirty="0" err="1"/>
              <a:t>MyMaths</a:t>
            </a:r>
            <a:r>
              <a:rPr lang="en-GB" baseline="0" dirty="0"/>
              <a:t> – which we will look at a bit later</a:t>
            </a:r>
          </a:p>
          <a:p>
            <a:r>
              <a:rPr lang="en-GB" baseline="0" dirty="0"/>
              <a:t>There are a range of apps and websites that help you children with their multiplications. (there is a hand out at the back of the hall)</a:t>
            </a:r>
          </a:p>
          <a:p>
            <a:r>
              <a:rPr lang="en-GB" baseline="0" dirty="0"/>
              <a:t>The children can count up and back in different multiples or chant their tables (little and often is best)</a:t>
            </a:r>
          </a:p>
          <a:p>
            <a:r>
              <a:rPr lang="en-GB" baseline="0" dirty="0"/>
              <a:t>Play different games like Fizz Buzz.</a:t>
            </a:r>
          </a:p>
          <a:p>
            <a:r>
              <a:rPr lang="en-GB" baseline="0" dirty="0"/>
              <a:t>Pick a multiplication table to practise. For this game the 5’s. The games starts by someone saying the number one and the person next to them saying two and so one. Each time you reach a multiple of 5, the child has to say Buzz.</a:t>
            </a:r>
          </a:p>
          <a:p>
            <a:r>
              <a:rPr lang="en-GB" baseline="0" dirty="0"/>
              <a:t>Your turn. </a:t>
            </a:r>
          </a:p>
        </p:txBody>
      </p:sp>
      <p:sp>
        <p:nvSpPr>
          <p:cNvPr id="4" name="Slide Number Placeholder 3"/>
          <p:cNvSpPr>
            <a:spLocks noGrp="1"/>
          </p:cNvSpPr>
          <p:nvPr>
            <p:ph type="sldNum" sz="quarter" idx="10"/>
          </p:nvPr>
        </p:nvSpPr>
        <p:spPr/>
        <p:txBody>
          <a:bodyPr/>
          <a:lstStyle/>
          <a:p>
            <a:fld id="{82D646AA-6C32-49BC-AB82-DEF2296A046F}" type="slidenum">
              <a:rPr lang="en-GB" smtClean="0"/>
              <a:t>36</a:t>
            </a:fld>
            <a:endParaRPr lang="en-GB"/>
          </a:p>
        </p:txBody>
      </p:sp>
    </p:spTree>
    <p:extLst>
      <p:ext uri="{BB962C8B-B14F-4D97-AF65-F5344CB8AC3E}">
        <p14:creationId xmlns:p14="http://schemas.microsoft.com/office/powerpoint/2010/main" val="185097212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The game can get a lot harder. </a:t>
            </a:r>
          </a:p>
          <a:p>
            <a:r>
              <a:rPr lang="en-GB" baseline="0" dirty="0"/>
              <a:t>This time if the number is a multiple of 3 say Buzz but if it is a multiple of 5 say Fizz. When you get to 15 you would say Fizz Buzz because 15 is a multiple of both 3 and 5.</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Your turn to try it out with 2x and 4x.</a:t>
            </a:r>
            <a:r>
              <a:rPr lang="en-GB" b="1" baseline="0" dirty="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1" baseline="0" dirty="0"/>
          </a:p>
          <a:p>
            <a:endParaRPr lang="en-GB" baseline="0" dirty="0"/>
          </a:p>
          <a:p>
            <a:r>
              <a:rPr lang="en-GB" baseline="0" dirty="0"/>
              <a:t>After the game you should have discovered that when you use the 2’s and 4’s you never say a Fizz without a Buzz because all of the multiples of 4 are also multiples of 2.</a:t>
            </a:r>
          </a:p>
          <a:p>
            <a:endParaRPr lang="en-GB" baseline="0" dirty="0"/>
          </a:p>
        </p:txBody>
      </p:sp>
      <p:sp>
        <p:nvSpPr>
          <p:cNvPr id="4" name="Slide Number Placeholder 3"/>
          <p:cNvSpPr>
            <a:spLocks noGrp="1"/>
          </p:cNvSpPr>
          <p:nvPr>
            <p:ph type="sldNum" sz="quarter" idx="10"/>
          </p:nvPr>
        </p:nvSpPr>
        <p:spPr/>
        <p:txBody>
          <a:bodyPr/>
          <a:lstStyle/>
          <a:p>
            <a:fld id="{82D646AA-6C32-49BC-AB82-DEF2296A046F}" type="slidenum">
              <a:rPr lang="en-GB" smtClean="0"/>
              <a:t>37</a:t>
            </a:fld>
            <a:endParaRPr lang="en-GB"/>
          </a:p>
        </p:txBody>
      </p:sp>
    </p:spTree>
    <p:extLst>
      <p:ext uri="{BB962C8B-B14F-4D97-AF65-F5344CB8AC3E}">
        <p14:creationId xmlns:p14="http://schemas.microsoft.com/office/powerpoint/2010/main" val="5523442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a:p>
        </p:txBody>
      </p:sp>
      <p:sp>
        <p:nvSpPr>
          <p:cNvPr id="4" name="Slide Number Placeholder 3"/>
          <p:cNvSpPr>
            <a:spLocks noGrp="1"/>
          </p:cNvSpPr>
          <p:nvPr>
            <p:ph type="sldNum" sz="quarter" idx="10"/>
          </p:nvPr>
        </p:nvSpPr>
        <p:spPr/>
        <p:txBody>
          <a:bodyPr/>
          <a:lstStyle/>
          <a:p>
            <a:fld id="{82D646AA-6C32-49BC-AB82-DEF2296A046F}" type="slidenum">
              <a:rPr lang="en-GB" smtClean="0"/>
              <a:t>38</a:t>
            </a:fld>
            <a:endParaRPr lang="en-GB"/>
          </a:p>
        </p:txBody>
      </p:sp>
    </p:spTree>
    <p:extLst>
      <p:ext uri="{BB962C8B-B14F-4D97-AF65-F5344CB8AC3E}">
        <p14:creationId xmlns:p14="http://schemas.microsoft.com/office/powerpoint/2010/main" val="5523442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dirty="0">
                <a:effectLst/>
              </a:rPr>
              <a:t>The</a:t>
            </a:r>
            <a:r>
              <a:rPr lang="en-GB" b="0" baseline="0" dirty="0">
                <a:effectLst/>
              </a:rPr>
              <a:t> expectation is that by the time your children have left Year 4 they will know all their multiplication and division facts, </a:t>
            </a:r>
            <a:r>
              <a:rPr lang="en-GB" b="0" u="sng" baseline="0" dirty="0">
                <a:effectLst/>
              </a:rPr>
              <a:t>at speed</a:t>
            </a:r>
            <a:r>
              <a:rPr lang="en-GB" b="0" baseline="0" dirty="0">
                <a:effectLst/>
              </a:rPr>
              <a:t>.</a:t>
            </a:r>
          </a:p>
          <a:p>
            <a:pPr algn="l"/>
            <a:r>
              <a:rPr lang="en-GB" b="0" baseline="0" dirty="0">
                <a:effectLst/>
              </a:rPr>
              <a:t>They should only revisited in Year 5 and 6 through special numbers (factors, multiples, prime, cube and square).</a:t>
            </a:r>
          </a:p>
          <a:p>
            <a:pPr algn="l"/>
            <a:endParaRPr lang="en-GB" b="0" baseline="0" dirty="0">
              <a:effectLst/>
            </a:endParaRPr>
          </a:p>
          <a:p>
            <a:pPr algn="l"/>
            <a:r>
              <a:rPr lang="en-GB" b="0" baseline="0" dirty="0">
                <a:effectLst/>
              </a:rPr>
              <a:t>The government is planning a national voluntary roll out of a multiplication tables test from June 2019, before it becomes mandatory in June 2020. The test will be taken by all children in Year 4.</a:t>
            </a:r>
            <a:endParaRPr lang="en-GB" b="0" dirty="0">
              <a:effectLst/>
            </a:endParaRPr>
          </a:p>
          <a:p>
            <a:pPr algn="l"/>
            <a:r>
              <a:rPr lang="en-GB" b="0" dirty="0">
                <a:effectLst/>
              </a:rPr>
              <a:t> </a:t>
            </a:r>
            <a:endParaRPr lang="en-GB" b="0" baseline="0" dirty="0"/>
          </a:p>
        </p:txBody>
      </p:sp>
      <p:sp>
        <p:nvSpPr>
          <p:cNvPr id="4" name="Slide Number Placeholder 3"/>
          <p:cNvSpPr>
            <a:spLocks noGrp="1"/>
          </p:cNvSpPr>
          <p:nvPr>
            <p:ph type="sldNum" sz="quarter" idx="10"/>
          </p:nvPr>
        </p:nvSpPr>
        <p:spPr/>
        <p:txBody>
          <a:bodyPr/>
          <a:lstStyle/>
          <a:p>
            <a:fld id="{82D646AA-6C32-49BC-AB82-DEF2296A046F}" type="slidenum">
              <a:rPr lang="en-GB" smtClean="0"/>
              <a:t>39</a:t>
            </a:fld>
            <a:endParaRPr lang="en-GB"/>
          </a:p>
        </p:txBody>
      </p:sp>
    </p:spTree>
    <p:extLst>
      <p:ext uri="{BB962C8B-B14F-4D97-AF65-F5344CB8AC3E}">
        <p14:creationId xmlns:p14="http://schemas.microsoft.com/office/powerpoint/2010/main" val="22101409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Times</a:t>
            </a:r>
            <a:r>
              <a:rPr lang="en-GB" b="1" baseline="0" dirty="0"/>
              <a:t> tables are one of the most important areas of maths. </a:t>
            </a:r>
          </a:p>
          <a:p>
            <a:pPr algn="l"/>
            <a:endParaRPr lang="en-GB" b="1" dirty="0"/>
          </a:p>
          <a:p>
            <a:pPr algn="l"/>
            <a:r>
              <a:rPr lang="en-GB" b="0" dirty="0"/>
              <a:t>If you don’t know your times tables you can not access…</a:t>
            </a:r>
          </a:p>
          <a:p>
            <a:pPr algn="l"/>
            <a:r>
              <a:rPr lang="en-GB" dirty="0">
                <a:effectLst/>
              </a:rPr>
              <a:t>Times Tables, simple division,</a:t>
            </a:r>
            <a:r>
              <a:rPr lang="en-GB" baseline="0" dirty="0">
                <a:effectLst/>
              </a:rPr>
              <a:t> </a:t>
            </a:r>
            <a:r>
              <a:rPr lang="en-GB" dirty="0">
                <a:effectLst/>
              </a:rPr>
              <a:t>bus stop division method,</a:t>
            </a:r>
            <a:r>
              <a:rPr lang="en-GB" baseline="0" dirty="0">
                <a:effectLst/>
              </a:rPr>
              <a:t> </a:t>
            </a:r>
            <a:r>
              <a:rPr lang="en-GB" dirty="0">
                <a:effectLst/>
              </a:rPr>
              <a:t>Long division, addition and subtraction of fractions with different denominators, Converting mixed and improper fractions, Multiplication and</a:t>
            </a:r>
            <a:r>
              <a:rPr lang="en-GB" baseline="0" dirty="0">
                <a:effectLst/>
              </a:rPr>
              <a:t> division of</a:t>
            </a:r>
            <a:r>
              <a:rPr lang="en-GB" dirty="0">
                <a:effectLst/>
              </a:rPr>
              <a:t> fractions,</a:t>
            </a:r>
            <a:r>
              <a:rPr lang="en-GB" baseline="0" dirty="0">
                <a:effectLst/>
              </a:rPr>
              <a:t> </a:t>
            </a:r>
            <a:r>
              <a:rPr lang="en-GB" dirty="0">
                <a:effectLst/>
              </a:rPr>
              <a:t>ratio,</a:t>
            </a:r>
            <a:r>
              <a:rPr lang="en-GB" baseline="0" dirty="0">
                <a:effectLst/>
              </a:rPr>
              <a:t> </a:t>
            </a:r>
            <a:r>
              <a:rPr lang="en-GB" dirty="0">
                <a:effectLst/>
              </a:rPr>
              <a:t>proportion, algebra, prime numbers, square numbers, multiples, factors, cubed numbers, percentages, long multiplication, short multiplication, converting measures, common multiples, common factors</a:t>
            </a:r>
            <a:r>
              <a:rPr lang="en-GB" baseline="0" dirty="0">
                <a:effectLst/>
              </a:rPr>
              <a:t> and </a:t>
            </a:r>
            <a:r>
              <a:rPr lang="en-GB" dirty="0">
                <a:effectLst/>
              </a:rPr>
              <a:t>divisibility rules.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effectLst/>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They are interwoven into many areas of Mathematics:</a:t>
            </a:r>
          </a:p>
          <a:p>
            <a:pPr algn="l"/>
            <a:endParaRPr lang="en-GB" b="1" baseline="0" dirty="0"/>
          </a:p>
        </p:txBody>
      </p:sp>
      <p:sp>
        <p:nvSpPr>
          <p:cNvPr id="4" name="Slide Number Placeholder 3"/>
          <p:cNvSpPr>
            <a:spLocks noGrp="1"/>
          </p:cNvSpPr>
          <p:nvPr>
            <p:ph type="sldNum" sz="quarter" idx="10"/>
          </p:nvPr>
        </p:nvSpPr>
        <p:spPr/>
        <p:txBody>
          <a:bodyPr/>
          <a:lstStyle/>
          <a:p>
            <a:fld id="{82D646AA-6C32-49BC-AB82-DEF2296A046F}" type="slidenum">
              <a:rPr lang="en-GB" smtClean="0"/>
              <a:t>40</a:t>
            </a:fld>
            <a:endParaRPr lang="en-GB"/>
          </a:p>
        </p:txBody>
      </p:sp>
    </p:spTree>
    <p:extLst>
      <p:ext uri="{BB962C8B-B14F-4D97-AF65-F5344CB8AC3E}">
        <p14:creationId xmlns:p14="http://schemas.microsoft.com/office/powerpoint/2010/main" val="18509721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b="1" dirty="0"/>
              <a:t>And division facts</a:t>
            </a:r>
          </a:p>
        </p:txBody>
      </p:sp>
      <p:sp>
        <p:nvSpPr>
          <p:cNvPr id="4" name="Slide Number Placeholder 3"/>
          <p:cNvSpPr>
            <a:spLocks noGrp="1"/>
          </p:cNvSpPr>
          <p:nvPr>
            <p:ph type="sldNum" sz="quarter" idx="10"/>
          </p:nvPr>
        </p:nvSpPr>
        <p:spPr/>
        <p:txBody>
          <a:bodyPr/>
          <a:lstStyle/>
          <a:p>
            <a:fld id="{82D646AA-6C32-49BC-AB82-DEF2296A046F}" type="slidenum">
              <a:rPr lang="en-GB" smtClean="0"/>
              <a:t>41</a:t>
            </a:fld>
            <a:endParaRPr lang="en-GB"/>
          </a:p>
        </p:txBody>
      </p:sp>
    </p:spTree>
    <p:extLst>
      <p:ext uri="{BB962C8B-B14F-4D97-AF65-F5344CB8AC3E}">
        <p14:creationId xmlns:p14="http://schemas.microsoft.com/office/powerpoint/2010/main" val="35289785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Here </a:t>
            </a:r>
            <a:r>
              <a:rPr lang="en-GB" dirty="0"/>
              <a:t>is a typical Year 6 SATs question.</a:t>
            </a:r>
          </a:p>
          <a:p>
            <a:r>
              <a:rPr lang="en-GB" dirty="0"/>
              <a:t>What maths do you think you need to be able to solve this problem? </a:t>
            </a:r>
            <a:r>
              <a:rPr lang="en-GB" i="1" dirty="0"/>
              <a:t>Parents offer up ideas… maybe!</a:t>
            </a:r>
          </a:p>
          <a:p>
            <a:endParaRPr lang="en-GB" i="1" dirty="0"/>
          </a:p>
          <a:p>
            <a:r>
              <a:rPr lang="en-GB" dirty="0"/>
              <a:t>Place value – recognise each digit, know what 250000</a:t>
            </a:r>
            <a:r>
              <a:rPr lang="en-GB" baseline="0" dirty="0"/>
              <a:t> means</a:t>
            </a:r>
          </a:p>
          <a:p>
            <a:r>
              <a:rPr lang="en-GB" baseline="0" dirty="0"/>
              <a:t>Read and understand the word ‘one’</a:t>
            </a:r>
          </a:p>
          <a:p>
            <a:r>
              <a:rPr lang="en-GB" baseline="0" dirty="0"/>
              <a:t>Understand % sign</a:t>
            </a:r>
          </a:p>
          <a:p>
            <a:r>
              <a:rPr lang="en-GB" baseline="0" dirty="0"/>
              <a:t>Add together 15 and 40</a:t>
            </a:r>
          </a:p>
          <a:p>
            <a:r>
              <a:rPr lang="en-GB" baseline="0" dirty="0"/>
              <a:t>Work out how to find a percentage</a:t>
            </a:r>
          </a:p>
          <a:p>
            <a:r>
              <a:rPr lang="en-GB" baseline="0" dirty="0"/>
              <a:t>Multiplication and division facts</a:t>
            </a:r>
          </a:p>
          <a:p>
            <a:r>
              <a:rPr lang="en-GB" baseline="0" dirty="0"/>
              <a:t>Estimation skills (checking answer)</a:t>
            </a:r>
          </a:p>
          <a:p>
            <a:r>
              <a:rPr lang="en-GB" baseline="0" dirty="0"/>
              <a:t>Subtract 137500 from 250 000.</a:t>
            </a:r>
          </a:p>
          <a:p>
            <a:endParaRPr lang="en-GB" baseline="0" dirty="0"/>
          </a:p>
          <a:p>
            <a:r>
              <a:rPr lang="en-GB" baseline="0" dirty="0"/>
              <a:t>Have a go.</a:t>
            </a:r>
          </a:p>
          <a:p>
            <a:r>
              <a:rPr lang="en-GB" baseline="0" dirty="0"/>
              <a:t>How would you do it? </a:t>
            </a:r>
          </a:p>
          <a:p>
            <a:endParaRPr lang="en-GB" baseline="0" dirty="0"/>
          </a:p>
          <a:p>
            <a:r>
              <a:rPr lang="en-GB" b="1" baseline="0" dirty="0"/>
              <a:t>We would expect most of the children to do this mentally.</a:t>
            </a:r>
          </a:p>
          <a:p>
            <a:r>
              <a:rPr lang="en-GB" b="1" baseline="0" dirty="0"/>
              <a:t>LT TO MODEL ON WHITEBOARD</a:t>
            </a:r>
          </a:p>
          <a:p>
            <a:r>
              <a:rPr lang="en-GB" b="0" baseline="0" dirty="0"/>
              <a:t>We know that 10% of 250000 is 25000</a:t>
            </a:r>
          </a:p>
          <a:p>
            <a:r>
              <a:rPr lang="en-GB" b="0" baseline="0" dirty="0"/>
              <a:t>So, 5% is half of this (12500)</a:t>
            </a:r>
          </a:p>
          <a:p>
            <a:r>
              <a:rPr lang="en-GB" b="0" baseline="0" dirty="0"/>
              <a:t>So, 15% is 25000 add 12500 which is 37500</a:t>
            </a:r>
          </a:p>
          <a:p>
            <a:endParaRPr lang="en-GB" b="0" baseline="0" dirty="0"/>
          </a:p>
          <a:p>
            <a:r>
              <a:rPr lang="en-GB" b="0" baseline="0" dirty="0"/>
              <a:t>If 10% is 25000, then 40% is 4 times as much, which is 100000 (one hundred thousand)</a:t>
            </a:r>
          </a:p>
          <a:p>
            <a:endParaRPr lang="en-GB" b="0" baseline="0" dirty="0"/>
          </a:p>
          <a:p>
            <a:r>
              <a:rPr lang="en-GB" b="0" baseline="0" dirty="0"/>
              <a:t>We know that 55% of people visited in April and August, so 45% visited the rest of the time.</a:t>
            </a:r>
          </a:p>
          <a:p>
            <a:r>
              <a:rPr lang="en-GB" b="0" baseline="0" dirty="0"/>
              <a:t>45% is 40% add 5%... So 100000 add 12500     therefore 112500</a:t>
            </a:r>
          </a:p>
          <a:p>
            <a:endParaRPr lang="en-GB" dirty="0"/>
          </a:p>
        </p:txBody>
      </p:sp>
      <p:sp>
        <p:nvSpPr>
          <p:cNvPr id="4" name="Slide Number Placeholder 3"/>
          <p:cNvSpPr>
            <a:spLocks noGrp="1"/>
          </p:cNvSpPr>
          <p:nvPr>
            <p:ph type="sldNum" sz="quarter" idx="10"/>
          </p:nvPr>
        </p:nvSpPr>
        <p:spPr/>
        <p:txBody>
          <a:bodyPr/>
          <a:lstStyle/>
          <a:p>
            <a:fld id="{82D646AA-6C32-49BC-AB82-DEF2296A046F}" type="slidenum">
              <a:rPr lang="en-GB" smtClean="0"/>
              <a:t>43</a:t>
            </a:fld>
            <a:endParaRPr lang="en-GB"/>
          </a:p>
        </p:txBody>
      </p:sp>
    </p:spTree>
    <p:extLst>
      <p:ext uri="{BB962C8B-B14F-4D97-AF65-F5344CB8AC3E}">
        <p14:creationId xmlns:p14="http://schemas.microsoft.com/office/powerpoint/2010/main" val="31525551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52</a:t>
            </a:fld>
            <a:endParaRPr lang="en-GB"/>
          </a:p>
        </p:txBody>
      </p:sp>
    </p:spTree>
    <p:extLst>
      <p:ext uri="{BB962C8B-B14F-4D97-AF65-F5344CB8AC3E}">
        <p14:creationId xmlns:p14="http://schemas.microsoft.com/office/powerpoint/2010/main" val="25342290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646AA-6C32-49BC-AB82-DEF2296A046F}" type="slidenum">
              <a:rPr lang="en-GB" smtClean="0"/>
              <a:t>57</a:t>
            </a:fld>
            <a:endParaRPr lang="en-GB"/>
          </a:p>
        </p:txBody>
      </p:sp>
    </p:spTree>
    <p:extLst>
      <p:ext uri="{BB962C8B-B14F-4D97-AF65-F5344CB8AC3E}">
        <p14:creationId xmlns:p14="http://schemas.microsoft.com/office/powerpoint/2010/main" val="10701624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9C8AF188-5A44-40FF-A4D8-A0E51322A52C}" type="datetimeFigureOut">
              <a:rPr lang="en-GB" smtClean="0"/>
              <a:t>23/02/2024</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DFBD2E3C-B98E-47C1-B290-062C566AA7F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9C8AF188-5A44-40FF-A4D8-A0E51322A52C}" type="datetimeFigureOut">
              <a:rPr lang="en-GB" smtClean="0"/>
              <a:t>23/02/2024</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DFBD2E3C-B98E-47C1-B290-062C566AA7F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9C8AF188-5A44-40FF-A4D8-A0E51322A52C}" type="datetimeFigureOut">
              <a:rPr lang="en-GB" smtClean="0"/>
              <a:t>23/02/2024</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DFBD2E3C-B98E-47C1-B290-062C566AA7FF}"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a:t>Click to edit Master title style</a:t>
            </a:r>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9C8AF188-5A44-40FF-A4D8-A0E51322A52C}" type="datetimeFigureOut">
              <a:rPr lang="en-GB" smtClean="0"/>
              <a:t>23/02/2024</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DFBD2E3C-B98E-47C1-B290-062C566AA7FF}"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a:t>Click to edit Master title style</a:t>
            </a:r>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9C8AF188-5A44-40FF-A4D8-A0E51322A52C}" type="datetimeFigureOut">
              <a:rPr lang="en-GB" smtClean="0"/>
              <a:t>23/02/2024</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DFBD2E3C-B98E-47C1-B290-062C566AA7F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a:t>Click to edit Master title style</a:t>
            </a:r>
          </a:p>
        </p:txBody>
      </p:sp>
      <p:sp>
        <p:nvSpPr>
          <p:cNvPr id="3" name="Date Placeholder 2"/>
          <p:cNvSpPr>
            <a:spLocks noGrp="1"/>
          </p:cNvSpPr>
          <p:nvPr>
            <p:ph type="dt" sz="half" idx="10"/>
          </p:nvPr>
        </p:nvSpPr>
        <p:spPr/>
        <p:txBody>
          <a:bodyPr/>
          <a:lstStyle/>
          <a:p>
            <a:fld id="{9C8AF188-5A44-40FF-A4D8-A0E51322A52C}" type="datetimeFigureOut">
              <a:rPr lang="en-GB" smtClean="0"/>
              <a:t>23/02/2024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BD2E3C-B98E-47C1-B290-062C566AA7F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9C8AF188-5A44-40FF-A4D8-A0E51322A52C}" type="datetimeFigureOut">
              <a:rPr lang="en-GB" smtClean="0"/>
              <a:t>23/02/2024</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DFBD2E3C-B98E-47C1-B290-062C566AA7F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a:t>Click to edit Master title style</a:t>
            </a:r>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9C8AF188-5A44-40FF-A4D8-A0E51322A52C}" type="datetimeFigureOut">
              <a:rPr lang="en-GB" smtClean="0"/>
              <a:t>23/02/2024</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DFBD2E3C-B98E-47C1-B290-062C566AA7F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a:t>Click to edit Master title style</a:t>
            </a:r>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a:t>Click icon to add picture</a:t>
            </a:r>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9C8AF188-5A44-40FF-A4D8-A0E51322A52C}" type="datetimeFigureOut">
              <a:rPr lang="en-GB" smtClean="0"/>
              <a:t>23/02/2024</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DFBD2E3C-B98E-47C1-B290-062C566AA7F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C8AF188-5A44-40FF-A4D8-A0E51322A52C}" type="datetimeFigureOut">
              <a:rPr lang="en-GB" smtClean="0"/>
              <a:t>23/02/2024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BD2E3C-B98E-47C1-B290-062C566AA7F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C8AF188-5A44-40FF-A4D8-A0E51322A52C}" type="datetimeFigureOut">
              <a:rPr lang="en-GB" smtClean="0"/>
              <a:t>23/02/2024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BD2E3C-B98E-47C1-B290-062C566AA7F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9C8AF188-5A44-40FF-A4D8-A0E51322A52C}" type="datetimeFigureOut">
              <a:rPr lang="en-GB" smtClean="0"/>
              <a:t>23/02/2024</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DFBD2E3C-B98E-47C1-B290-062C566AA7FF}"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6.xml"/><Relationship Id="rId4" Type="http://schemas.openxmlformats.org/officeDocument/2006/relationships/image" Target="../media/image4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5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eg"/><Relationship Id="rId7" Type="http://schemas.openxmlformats.org/officeDocument/2006/relationships/image" Target="../media/image57.png"/><Relationship Id="rId2" Type="http://schemas.openxmlformats.org/officeDocument/2006/relationships/notesSlide" Target="../notesSlides/notesSlide43.xml"/><Relationship Id="rId1" Type="http://schemas.openxmlformats.org/officeDocument/2006/relationships/slideLayout" Target="../slideLayouts/slideLayout6.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5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https://www.lacewood.org.uk/white-rose-maths-calculation-policies/" TargetMode="External"/><Relationship Id="rId1" Type="http://schemas.openxmlformats.org/officeDocument/2006/relationships/slideLayout" Target="../slideLayouts/slideLayout6.xml"/><Relationship Id="rId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4005064"/>
            <a:ext cx="8784976" cy="1470025"/>
          </a:xfrm>
        </p:spPr>
        <p:txBody>
          <a:bodyPr>
            <a:noAutofit/>
          </a:bodyPr>
          <a:lstStyle/>
          <a:p>
            <a:pPr algn="ctr"/>
            <a:r>
              <a:rPr lang="en-GB" sz="11500">
                <a:solidFill>
                  <a:schemeClr val="tx1"/>
                </a:solidFill>
                <a:latin typeface="Berlin Sans FB Demi" pitchFamily="34" charset="0"/>
              </a:rPr>
              <a:t>Maths Information evening</a:t>
            </a:r>
          </a:p>
        </p:txBody>
      </p:sp>
      <p:sp>
        <p:nvSpPr>
          <p:cNvPr id="3" name="Subtitle 2"/>
          <p:cNvSpPr>
            <a:spLocks noGrp="1"/>
          </p:cNvSpPr>
          <p:nvPr>
            <p:ph type="subTitle" idx="1"/>
          </p:nvPr>
        </p:nvSpPr>
        <p:spPr>
          <a:xfrm>
            <a:off x="1115616" y="5661248"/>
            <a:ext cx="6400800" cy="1752600"/>
          </a:xfrm>
        </p:spPr>
        <p:txBody>
          <a:bodyPr/>
          <a:lstStyle/>
          <a:p>
            <a:endParaRPr lang="en-GB">
              <a:solidFill>
                <a:schemeClr val="tx1"/>
              </a:solidFill>
              <a:latin typeface="Berlin Sans FB Demi" pitchFamily="34" charset="0"/>
            </a:endParaRPr>
          </a:p>
        </p:txBody>
      </p:sp>
    </p:spTree>
    <p:extLst>
      <p:ext uri="{BB962C8B-B14F-4D97-AF65-F5344CB8AC3E}">
        <p14:creationId xmlns:p14="http://schemas.microsoft.com/office/powerpoint/2010/main" val="3690434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4869160"/>
            <a:ext cx="8064896" cy="165618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2400">
                <a:solidFill>
                  <a:schemeClr val="bg1"/>
                </a:solidFill>
              </a:rPr>
              <a:t>Place value – principle of exchange</a:t>
            </a:r>
          </a:p>
          <a:p>
            <a:pPr algn="ctr"/>
            <a:r>
              <a:rPr lang="en-GB" sz="2400">
                <a:solidFill>
                  <a:schemeClr val="bg1"/>
                </a:solidFill>
              </a:rPr>
              <a:t>Rapid recall of number facts</a:t>
            </a:r>
          </a:p>
          <a:p>
            <a:pPr algn="ctr"/>
            <a:r>
              <a:rPr lang="en-GB" sz="2400">
                <a:solidFill>
                  <a:schemeClr val="bg1"/>
                </a:solidFill>
              </a:rPr>
              <a:t>Vocabulary</a:t>
            </a:r>
          </a:p>
          <a:p>
            <a:pPr algn="ctr"/>
            <a:r>
              <a:rPr lang="en-GB" sz="2400">
                <a:solidFill>
                  <a:schemeClr val="bg1"/>
                </a:solidFill>
              </a:rPr>
              <a:t>Relationships and patterns / reasoning</a:t>
            </a:r>
          </a:p>
        </p:txBody>
      </p:sp>
      <p:sp>
        <p:nvSpPr>
          <p:cNvPr id="5" name="Rectangle 4"/>
          <p:cNvSpPr/>
          <p:nvPr/>
        </p:nvSpPr>
        <p:spPr>
          <a:xfrm>
            <a:off x="827584" y="2033808"/>
            <a:ext cx="2088232" cy="2592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bg1"/>
                </a:solidFill>
              </a:rPr>
              <a:t>Problem solving</a:t>
            </a:r>
          </a:p>
          <a:p>
            <a:pPr marL="285750" indent="-285750" algn="ctr">
              <a:buFontTx/>
              <a:buChar char="-"/>
            </a:pPr>
            <a:r>
              <a:rPr lang="en-GB" sz="2400">
                <a:solidFill>
                  <a:schemeClr val="bg1"/>
                </a:solidFill>
              </a:rPr>
              <a:t>Real life</a:t>
            </a:r>
          </a:p>
          <a:p>
            <a:pPr algn="ctr"/>
            <a:r>
              <a:rPr lang="en-GB" sz="2400">
                <a:solidFill>
                  <a:schemeClr val="bg1"/>
                </a:solidFill>
              </a:rPr>
              <a:t>- contextual</a:t>
            </a:r>
          </a:p>
          <a:p>
            <a:pPr marL="285750" indent="-285750" algn="ctr">
              <a:buFontTx/>
              <a:buChar char="-"/>
            </a:pPr>
            <a:r>
              <a:rPr lang="en-GB" sz="2400">
                <a:solidFill>
                  <a:schemeClr val="bg1"/>
                </a:solidFill>
              </a:rPr>
              <a:t>abstract</a:t>
            </a:r>
          </a:p>
        </p:txBody>
      </p:sp>
      <p:sp>
        <p:nvSpPr>
          <p:cNvPr id="6" name="Rectangle 5"/>
          <p:cNvSpPr/>
          <p:nvPr/>
        </p:nvSpPr>
        <p:spPr>
          <a:xfrm>
            <a:off x="3527884" y="2071920"/>
            <a:ext cx="2088232" cy="2592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bg1"/>
                </a:solidFill>
              </a:rPr>
              <a:t>4 operations</a:t>
            </a:r>
          </a:p>
          <a:p>
            <a:pPr algn="ctr"/>
            <a:r>
              <a:rPr lang="en-GB" sz="2400">
                <a:solidFill>
                  <a:schemeClr val="bg1"/>
                </a:solidFill>
              </a:rPr>
              <a:t>(fluent in the fundamentals of maths)</a:t>
            </a:r>
          </a:p>
        </p:txBody>
      </p:sp>
      <p:sp>
        <p:nvSpPr>
          <p:cNvPr id="7" name="Rectangle 6"/>
          <p:cNvSpPr/>
          <p:nvPr/>
        </p:nvSpPr>
        <p:spPr>
          <a:xfrm>
            <a:off x="6156176" y="2071920"/>
            <a:ext cx="2088232" cy="2592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solidFill>
                  <a:schemeClr val="bg1"/>
                </a:solidFill>
              </a:rPr>
              <a:t>Analysis</a:t>
            </a:r>
          </a:p>
          <a:p>
            <a:pPr algn="ctr"/>
            <a:r>
              <a:rPr lang="en-GB" sz="3200">
                <a:solidFill>
                  <a:schemeClr val="bg1"/>
                </a:solidFill>
              </a:rPr>
              <a:t>interpret</a:t>
            </a:r>
          </a:p>
        </p:txBody>
      </p:sp>
      <p:sp>
        <p:nvSpPr>
          <p:cNvPr id="8" name="Isosceles Triangle 7"/>
          <p:cNvSpPr/>
          <p:nvPr/>
        </p:nvSpPr>
        <p:spPr>
          <a:xfrm>
            <a:off x="552120" y="260648"/>
            <a:ext cx="7920880" cy="1531616"/>
          </a:xfrm>
          <a:prstGeom prst="triangl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a:solidFill>
                  <a:schemeClr val="bg1"/>
                </a:solidFill>
              </a:rPr>
              <a:t>Question</a:t>
            </a:r>
          </a:p>
          <a:p>
            <a:pPr algn="ctr"/>
            <a:r>
              <a:rPr lang="en-GB">
                <a:solidFill>
                  <a:schemeClr val="bg1"/>
                </a:solidFill>
              </a:rPr>
              <a:t>Investigation</a:t>
            </a:r>
          </a:p>
          <a:p>
            <a:pPr algn="ctr"/>
            <a:r>
              <a:rPr lang="en-GB">
                <a:solidFill>
                  <a:schemeClr val="bg1"/>
                </a:solidFill>
              </a:rPr>
              <a:t>Confidence/ strategy</a:t>
            </a:r>
          </a:p>
        </p:txBody>
      </p:sp>
    </p:spTree>
    <p:extLst>
      <p:ext uri="{BB962C8B-B14F-4D97-AF65-F5344CB8AC3E}">
        <p14:creationId xmlns:p14="http://schemas.microsoft.com/office/powerpoint/2010/main" val="21052112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87343-CB45-A689-7E49-7CD4F4B48CC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4923B72-0FF9-B0A4-70F4-59403C6FD60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AFFD638-A59E-D616-0770-3B0F7CDA0C51}"/>
              </a:ext>
            </a:extLst>
          </p:cNvPr>
          <p:cNvPicPr>
            <a:picLocks noChangeAspect="1"/>
          </p:cNvPicPr>
          <p:nvPr/>
        </p:nvPicPr>
        <p:blipFill>
          <a:blip r:embed="rId3"/>
          <a:stretch>
            <a:fillRect/>
          </a:stretch>
        </p:blipFill>
        <p:spPr>
          <a:xfrm>
            <a:off x="595210" y="403192"/>
            <a:ext cx="7953579" cy="5826459"/>
          </a:xfrm>
          <a:prstGeom prst="rect">
            <a:avLst/>
          </a:prstGeom>
        </p:spPr>
      </p:pic>
    </p:spTree>
    <p:extLst>
      <p:ext uri="{BB962C8B-B14F-4D97-AF65-F5344CB8AC3E}">
        <p14:creationId xmlns:p14="http://schemas.microsoft.com/office/powerpoint/2010/main" val="1045900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4261" y="2369603"/>
            <a:ext cx="5328592" cy="1446550"/>
          </a:xfrm>
          <a:prstGeom prst="rect">
            <a:avLst/>
          </a:prstGeom>
          <a:noFill/>
        </p:spPr>
        <p:txBody>
          <a:bodyPr wrap="square" rtlCol="0">
            <a:spAutoFit/>
          </a:bodyPr>
          <a:lstStyle/>
          <a:p>
            <a:pPr algn="ctr"/>
            <a:r>
              <a:rPr lang="en-GB" sz="8800"/>
              <a:t>FLUENCY</a:t>
            </a:r>
          </a:p>
        </p:txBody>
      </p:sp>
    </p:spTree>
    <p:extLst>
      <p:ext uri="{BB962C8B-B14F-4D97-AF65-F5344CB8AC3E}">
        <p14:creationId xmlns:p14="http://schemas.microsoft.com/office/powerpoint/2010/main" val="2469482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188641"/>
            <a:ext cx="8856984" cy="4247317"/>
          </a:xfrm>
          <a:prstGeom prst="rect">
            <a:avLst/>
          </a:prstGeom>
        </p:spPr>
        <p:txBody>
          <a:bodyPr wrap="square">
            <a:spAutoFit/>
          </a:bodyPr>
          <a:lstStyle/>
          <a:p>
            <a:r>
              <a:rPr lang="en-GB" sz="5400" b="1" i="0" u="none" strike="noStrike" baseline="0"/>
              <a:t>“</a:t>
            </a:r>
            <a:r>
              <a:rPr lang="en-GB" sz="5400" i="0" u="none" strike="noStrike" baseline="0"/>
              <a:t>The national curriculum for mathematics aims to ensure that all pupils become fluent in the fundamentals of mathematics… </a:t>
            </a:r>
          </a:p>
        </p:txBody>
      </p:sp>
    </p:spTree>
    <p:extLst>
      <p:ext uri="{BB962C8B-B14F-4D97-AF65-F5344CB8AC3E}">
        <p14:creationId xmlns:p14="http://schemas.microsoft.com/office/powerpoint/2010/main" val="2232921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100" y="836712"/>
            <a:ext cx="8640960" cy="4832092"/>
          </a:xfrm>
          <a:prstGeom prst="rect">
            <a:avLst/>
          </a:prstGeom>
        </p:spPr>
        <p:txBody>
          <a:bodyPr wrap="square">
            <a:spAutoFit/>
          </a:bodyPr>
          <a:lstStyle/>
          <a:p>
            <a:pPr algn="just"/>
            <a:r>
              <a:rPr lang="en-GB" sz="4400"/>
              <a:t>… through varied and frequent practice with increasingly complex problems over time, so that pupils have conceptual understanding and are able to recall and apply their knowledge rapidly and accurately to problems.” </a:t>
            </a:r>
          </a:p>
        </p:txBody>
      </p:sp>
    </p:spTree>
    <p:extLst>
      <p:ext uri="{BB962C8B-B14F-4D97-AF65-F5344CB8AC3E}">
        <p14:creationId xmlns:p14="http://schemas.microsoft.com/office/powerpoint/2010/main" val="3175441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B76CA-49E2-C673-7232-6209A0AE552E}"/>
              </a:ext>
            </a:extLst>
          </p:cNvPr>
          <p:cNvSpPr>
            <a:spLocks noGrp="1"/>
          </p:cNvSpPr>
          <p:nvPr>
            <p:ph type="title"/>
          </p:nvPr>
        </p:nvSpPr>
        <p:spPr>
          <a:xfrm>
            <a:off x="384772" y="1359244"/>
            <a:ext cx="8229600" cy="3842952"/>
          </a:xfrm>
        </p:spPr>
        <p:txBody>
          <a:bodyPr/>
          <a:lstStyle/>
          <a:p>
            <a:pPr algn="ctr"/>
            <a:r>
              <a:rPr lang="en-GB" b="1">
                <a:solidFill>
                  <a:schemeClr val="tx1"/>
                </a:solidFill>
              </a:rPr>
              <a:t>So, what does a fluent mathematician look like?</a:t>
            </a:r>
          </a:p>
        </p:txBody>
      </p:sp>
      <p:sp>
        <p:nvSpPr>
          <p:cNvPr id="3" name="Content Placeholder 2">
            <a:extLst>
              <a:ext uri="{FF2B5EF4-FFF2-40B4-BE49-F238E27FC236}">
                <a16:creationId xmlns:a16="http://schemas.microsoft.com/office/drawing/2014/main" id="{AF8A30DB-8EA1-B6F3-7092-C6FFB7E97A64}"/>
              </a:ext>
            </a:extLst>
          </p:cNvPr>
          <p:cNvSpPr>
            <a:spLocks noGrp="1"/>
          </p:cNvSpPr>
          <p:nvPr>
            <p:ph idx="1"/>
          </p:nvPr>
        </p:nvSpPr>
        <p:spPr>
          <a:xfrm>
            <a:off x="457200" y="4653480"/>
            <a:ext cx="8229600" cy="1801327"/>
          </a:xfrm>
        </p:spPr>
        <p:txBody>
          <a:bodyPr/>
          <a:lstStyle/>
          <a:p>
            <a:endParaRPr lang="en-GB"/>
          </a:p>
        </p:txBody>
      </p:sp>
    </p:spTree>
    <p:extLst>
      <p:ext uri="{BB962C8B-B14F-4D97-AF65-F5344CB8AC3E}">
        <p14:creationId xmlns:p14="http://schemas.microsoft.com/office/powerpoint/2010/main" val="3111875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9C06F-781A-B91B-543D-5ECD4F5939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EB6041-161F-26E0-BEF0-ECAB90102B00}"/>
              </a:ext>
            </a:extLst>
          </p:cNvPr>
          <p:cNvSpPr>
            <a:spLocks noGrp="1"/>
          </p:cNvSpPr>
          <p:nvPr>
            <p:ph type="title"/>
          </p:nvPr>
        </p:nvSpPr>
        <p:spPr>
          <a:xfrm>
            <a:off x="457200" y="403193"/>
            <a:ext cx="8229600" cy="1452767"/>
          </a:xfrm>
        </p:spPr>
        <p:txBody>
          <a:bodyPr/>
          <a:lstStyle/>
          <a:p>
            <a:pPr algn="ctr"/>
            <a:r>
              <a:rPr lang="en-GB" b="1">
                <a:solidFill>
                  <a:schemeClr val="tx1"/>
                </a:solidFill>
              </a:rPr>
              <a:t>Mathematical fluency requires:</a:t>
            </a:r>
          </a:p>
        </p:txBody>
      </p:sp>
      <p:sp>
        <p:nvSpPr>
          <p:cNvPr id="3" name="Content Placeholder 2">
            <a:extLst>
              <a:ext uri="{FF2B5EF4-FFF2-40B4-BE49-F238E27FC236}">
                <a16:creationId xmlns:a16="http://schemas.microsoft.com/office/drawing/2014/main" id="{50686877-3426-E600-4DD1-91C890380EB5}"/>
              </a:ext>
            </a:extLst>
          </p:cNvPr>
          <p:cNvSpPr>
            <a:spLocks noGrp="1"/>
          </p:cNvSpPr>
          <p:nvPr>
            <p:ph idx="1"/>
          </p:nvPr>
        </p:nvSpPr>
        <p:spPr>
          <a:xfrm>
            <a:off x="457200" y="2335793"/>
            <a:ext cx="8229600" cy="2471598"/>
          </a:xfrm>
        </p:spPr>
        <p:txBody>
          <a:bodyPr/>
          <a:lstStyle/>
          <a:p>
            <a:r>
              <a:rPr lang="en-GB"/>
              <a:t>Mathematical Accuracy</a:t>
            </a:r>
          </a:p>
          <a:p>
            <a:r>
              <a:rPr lang="en-GB"/>
              <a:t>Mathematical Efficiency</a:t>
            </a:r>
          </a:p>
          <a:p>
            <a:r>
              <a:rPr lang="en-GB"/>
              <a:t>Mathematical Flexibility</a:t>
            </a:r>
            <a:endParaRPr lang="en-GB" b="1"/>
          </a:p>
          <a:p>
            <a:endParaRPr lang="en-GB"/>
          </a:p>
        </p:txBody>
      </p:sp>
    </p:spTree>
    <p:extLst>
      <p:ext uri="{BB962C8B-B14F-4D97-AF65-F5344CB8AC3E}">
        <p14:creationId xmlns:p14="http://schemas.microsoft.com/office/powerpoint/2010/main" val="165859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36FFFB-4F26-C24E-EE9D-DF401077FDD1}"/>
              </a:ext>
            </a:extLst>
          </p:cNvPr>
          <p:cNvSpPr>
            <a:spLocks noGrp="1"/>
          </p:cNvSpPr>
          <p:nvPr>
            <p:ph idx="1"/>
          </p:nvPr>
        </p:nvSpPr>
        <p:spPr>
          <a:xfrm>
            <a:off x="271849" y="271849"/>
            <a:ext cx="8563232" cy="6388443"/>
          </a:xfrm>
        </p:spPr>
        <p:txBody>
          <a:bodyPr>
            <a:normAutofit fontScale="77500" lnSpcReduction="20000"/>
          </a:bodyPr>
          <a:lstStyle/>
          <a:p>
            <a:r>
              <a:rPr lang="en-GB" dirty="0"/>
              <a:t>Accuracy: (factual knowledge) depends on several aspects of the problem-solving process, among them careful recording, knowledge of number facts and other important number relationships, and double-checking results. </a:t>
            </a:r>
          </a:p>
          <a:p>
            <a:pPr marL="64008" indent="0">
              <a:buNone/>
            </a:pPr>
            <a:endParaRPr lang="en-GB" dirty="0"/>
          </a:p>
          <a:p>
            <a:r>
              <a:rPr lang="en-GB" dirty="0"/>
              <a:t>Efficiency: </a:t>
            </a:r>
            <a:r>
              <a:rPr lang="en-GB" dirty="0">
                <a:sym typeface="Wingdings" panose="05000000000000000000" pitchFamily="2" charset="2"/>
              </a:rPr>
              <a:t>(procedural fluency)</a:t>
            </a:r>
            <a:r>
              <a:rPr lang="en-GB" dirty="0"/>
              <a:t> implies that the student does not get bogged down in too many steps or lose track of the logic of the strategy. An efficient strategy is one that the student can carry out easily, keeping track of sub problems and making use of intermediate results to solve the problem. </a:t>
            </a:r>
          </a:p>
          <a:p>
            <a:endParaRPr lang="en-GB" dirty="0"/>
          </a:p>
          <a:p>
            <a:r>
              <a:rPr lang="en-GB"/>
              <a:t>Flexibility: (conceptual fluency) requires, the knowledge of more than one approach to solving a particular kind of problem, such as a two-digit multiplication. </a:t>
            </a:r>
            <a:r>
              <a:rPr lang="en-GB" dirty="0"/>
              <a:t>Students need to be flexible in order to choose an appropriate strategy for the problem at hand, and also to use one method to solve a problem and another method to double-check the result. </a:t>
            </a:r>
          </a:p>
          <a:p>
            <a:pPr marL="64008" indent="0" algn="ctr">
              <a:buNone/>
            </a:pPr>
            <a:r>
              <a:rPr lang="en-GB" b="1" dirty="0"/>
              <a:t>Fluency demands more of students than does memorisation of a single fact or procedure.  </a:t>
            </a:r>
          </a:p>
        </p:txBody>
      </p:sp>
    </p:spTree>
    <p:extLst>
      <p:ext uri="{BB962C8B-B14F-4D97-AF65-F5344CB8AC3E}">
        <p14:creationId xmlns:p14="http://schemas.microsoft.com/office/powerpoint/2010/main" val="16349217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276872"/>
            <a:ext cx="8229600" cy="1399032"/>
          </a:xfrm>
        </p:spPr>
        <p:txBody>
          <a:bodyPr>
            <a:noAutofit/>
          </a:bodyPr>
          <a:lstStyle/>
          <a:p>
            <a:pPr algn="ctr"/>
            <a:r>
              <a:rPr lang="en-GB" sz="7200">
                <a:solidFill>
                  <a:schemeClr val="tx1"/>
                </a:solidFill>
                <a:latin typeface="Comic Sans MS" pitchFamily="66" charset="0"/>
              </a:rPr>
              <a:t>Maths in the Early Years Foundation Stage</a:t>
            </a:r>
            <a:endParaRPr lang="en-GB" sz="6600">
              <a:solidFill>
                <a:schemeClr val="tx1"/>
              </a:solidFill>
            </a:endParaRPr>
          </a:p>
        </p:txBody>
      </p:sp>
    </p:spTree>
    <p:extLst>
      <p:ext uri="{BB962C8B-B14F-4D97-AF65-F5344CB8AC3E}">
        <p14:creationId xmlns:p14="http://schemas.microsoft.com/office/powerpoint/2010/main" val="3405855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1196752"/>
            <a:ext cx="8062912" cy="4176464"/>
          </a:xfrm>
        </p:spPr>
        <p:txBody>
          <a:bodyPr>
            <a:normAutofit fontScale="70000" lnSpcReduction="20000"/>
          </a:bodyPr>
          <a:lstStyle/>
          <a:p>
            <a:endParaRPr lang="en-GB"/>
          </a:p>
          <a:p>
            <a:pPr algn="just"/>
            <a:r>
              <a:rPr lang="en-GB" sz="13900"/>
              <a:t>The only way to learn maths is to do maths.</a:t>
            </a:r>
          </a:p>
        </p:txBody>
      </p:sp>
    </p:spTree>
    <p:extLst>
      <p:ext uri="{BB962C8B-B14F-4D97-AF65-F5344CB8AC3E}">
        <p14:creationId xmlns:p14="http://schemas.microsoft.com/office/powerpoint/2010/main" val="4084020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07505" y="830424"/>
            <a:ext cx="8568951" cy="5382327"/>
          </a:xfrm>
        </p:spPr>
        <p:txBody>
          <a:bodyPr>
            <a:noAutofit/>
          </a:bodyPr>
          <a:lstStyle/>
          <a:p>
            <a:pPr algn="l"/>
            <a:r>
              <a:rPr lang="en-GB" sz="3200">
                <a:solidFill>
                  <a:schemeClr val="tx1"/>
                </a:solidFill>
                <a:latin typeface="Comic Sans MS" pitchFamily="66" charset="0"/>
              </a:rPr>
              <a:t>Early Learning Goal for Number</a:t>
            </a:r>
            <a:br>
              <a:rPr lang="en-GB" sz="3200">
                <a:solidFill>
                  <a:schemeClr val="tx1"/>
                </a:solidFill>
                <a:latin typeface="Comic Sans MS" pitchFamily="66" charset="0"/>
              </a:rPr>
            </a:br>
            <a:br>
              <a:rPr lang="en-GB" sz="3200">
                <a:solidFill>
                  <a:schemeClr val="tx1"/>
                </a:solidFill>
                <a:latin typeface="Comic Sans MS" pitchFamily="66" charset="0"/>
              </a:rPr>
            </a:br>
            <a:br>
              <a:rPr lang="en-GB" sz="3200">
                <a:solidFill>
                  <a:schemeClr val="tx1"/>
                </a:solidFill>
                <a:latin typeface="Comic Sans MS" pitchFamily="66" charset="0"/>
              </a:rPr>
            </a:br>
            <a:r>
              <a:rPr lang="en-GB" sz="2400">
                <a:solidFill>
                  <a:schemeClr val="tx1"/>
                </a:solidFill>
                <a:latin typeface="Comic Sans MS" pitchFamily="66" charset="0"/>
              </a:rPr>
              <a:t>* Have a deeper understanding of a number to 10, including the composition of each number.</a:t>
            </a:r>
            <a:br>
              <a:rPr lang="en-GB" sz="2400">
                <a:solidFill>
                  <a:schemeClr val="tx1"/>
                </a:solidFill>
                <a:latin typeface="Comic Sans MS" pitchFamily="66" charset="0"/>
              </a:rPr>
            </a:br>
            <a:br>
              <a:rPr lang="en-GB" sz="2400">
                <a:solidFill>
                  <a:schemeClr val="tx1"/>
                </a:solidFill>
                <a:latin typeface="Comic Sans MS" pitchFamily="66" charset="0"/>
              </a:rPr>
            </a:br>
            <a:r>
              <a:rPr lang="en-GB" sz="2400">
                <a:solidFill>
                  <a:schemeClr val="tx1"/>
                </a:solidFill>
                <a:latin typeface="Comic Sans MS" pitchFamily="66" charset="0"/>
              </a:rPr>
              <a:t>* Subitise (recognise quantities without counting) up to 5.</a:t>
            </a:r>
            <a:br>
              <a:rPr lang="en-GB" sz="2400">
                <a:solidFill>
                  <a:schemeClr val="tx1"/>
                </a:solidFill>
                <a:latin typeface="Comic Sans MS" pitchFamily="66" charset="0"/>
              </a:rPr>
            </a:br>
            <a:br>
              <a:rPr lang="en-GB" sz="2400">
                <a:solidFill>
                  <a:schemeClr val="tx1"/>
                </a:solidFill>
                <a:latin typeface="Comic Sans MS" pitchFamily="66" charset="0"/>
              </a:rPr>
            </a:br>
            <a:r>
              <a:rPr lang="en-GB" sz="2400">
                <a:solidFill>
                  <a:schemeClr val="tx1"/>
                </a:solidFill>
                <a:latin typeface="Comic Sans MS" pitchFamily="66" charset="0"/>
              </a:rPr>
              <a:t>* Automatically recall (without reference to rhymes, counting or other aids) number bonds up to 5 (including subtraction facts) and some number bonds to 10, including double facts.</a:t>
            </a:r>
            <a:br>
              <a:rPr lang="en-GB" sz="3200">
                <a:solidFill>
                  <a:schemeClr val="tx1"/>
                </a:solidFill>
                <a:latin typeface="Comic Sans MS" pitchFamily="66" charset="0"/>
              </a:rPr>
            </a:br>
            <a:endParaRPr lang="en-GB" sz="2400">
              <a:latin typeface="Comic Sans MS" pitchFamily="66" charset="0"/>
            </a:endParaRPr>
          </a:p>
        </p:txBody>
      </p:sp>
    </p:spTree>
    <p:extLst>
      <p:ext uri="{BB962C8B-B14F-4D97-AF65-F5344CB8AC3E}">
        <p14:creationId xmlns:p14="http://schemas.microsoft.com/office/powerpoint/2010/main" val="20742620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4163228" y="-1922868"/>
            <a:ext cx="1066800" cy="6153912"/>
          </a:xfrm>
        </p:spPr>
        <p:txBody>
          <a:bodyPr>
            <a:normAutofit/>
          </a:bodyPr>
          <a:lstStyle/>
          <a:p>
            <a:r>
              <a:rPr lang="en-GB" sz="3600">
                <a:latin typeface="Comic Sans MS" pitchFamily="66" charset="0"/>
              </a:rPr>
              <a:t>How to count</a:t>
            </a:r>
          </a:p>
        </p:txBody>
      </p:sp>
      <p:sp>
        <p:nvSpPr>
          <p:cNvPr id="4" name="Text Placeholder 3"/>
          <p:cNvSpPr>
            <a:spLocks noGrp="1"/>
          </p:cNvSpPr>
          <p:nvPr>
            <p:ph type="body" idx="1"/>
          </p:nvPr>
        </p:nvSpPr>
        <p:spPr>
          <a:xfrm rot="5400000">
            <a:off x="1313177" y="3456559"/>
            <a:ext cx="2939521" cy="3172436"/>
          </a:xfrm>
          <a:noFill/>
        </p:spPr>
        <p:txBody>
          <a:bodyPr>
            <a:noAutofit/>
          </a:bodyPr>
          <a:lstStyle/>
          <a:p>
            <a:pPr algn="l"/>
            <a:r>
              <a:rPr lang="en-GB" sz="1800"/>
              <a:t>Count everyday objects, every day.  Counting to begin with is like learning a nursery rhyme.</a:t>
            </a:r>
          </a:p>
        </p:txBody>
      </p:sp>
      <p:sp>
        <p:nvSpPr>
          <p:cNvPr id="5" name="Text Placeholder 4"/>
          <p:cNvSpPr>
            <a:spLocks noGrp="1"/>
          </p:cNvSpPr>
          <p:nvPr>
            <p:ph type="body" sz="half" idx="3"/>
          </p:nvPr>
        </p:nvSpPr>
        <p:spPr>
          <a:xfrm rot="5400000">
            <a:off x="5455026" y="3249077"/>
            <a:ext cx="2380449" cy="3583874"/>
          </a:xfrm>
          <a:noFill/>
        </p:spPr>
        <p:txBody>
          <a:bodyPr>
            <a:noAutofit/>
          </a:bodyPr>
          <a:lstStyle/>
          <a:p>
            <a:pPr algn="l"/>
            <a:r>
              <a:rPr lang="en-GB" sz="1800"/>
              <a:t>Count forwards and backwards up the stairs. Start at different numbers and count on and count back.</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594806" y="1636510"/>
            <a:ext cx="2376264" cy="31724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1876" y="2034596"/>
            <a:ext cx="3583874"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9630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a:solidFill>
                  <a:schemeClr val="tx1"/>
                </a:solidFill>
                <a:latin typeface="Comic Sans MS" pitchFamily="66" charset="0"/>
              </a:rPr>
              <a:t>Play Games</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295" y="1567630"/>
            <a:ext cx="228600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1660" y="2235269"/>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7904" y="3717032"/>
            <a:ext cx="1743075"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99D2A46-A9AF-EBA4-E880-74E06B7B702A}"/>
              </a:ext>
            </a:extLst>
          </p:cNvPr>
          <p:cNvPicPr>
            <a:picLocks noChangeAspect="1"/>
          </p:cNvPicPr>
          <p:nvPr/>
        </p:nvPicPr>
        <p:blipFill>
          <a:blip r:embed="rId6"/>
          <a:stretch>
            <a:fillRect/>
          </a:stretch>
        </p:blipFill>
        <p:spPr>
          <a:xfrm>
            <a:off x="7047087" y="4821534"/>
            <a:ext cx="1762125" cy="1676400"/>
          </a:xfrm>
          <a:prstGeom prst="rect">
            <a:avLst/>
          </a:prstGeom>
        </p:spPr>
      </p:pic>
      <p:pic>
        <p:nvPicPr>
          <p:cNvPr id="7" name="Picture 6">
            <a:extLst>
              <a:ext uri="{FF2B5EF4-FFF2-40B4-BE49-F238E27FC236}">
                <a16:creationId xmlns:a16="http://schemas.microsoft.com/office/drawing/2014/main" id="{FF2FA615-6F2C-BD34-9D18-8D92A8FA654E}"/>
              </a:ext>
            </a:extLst>
          </p:cNvPr>
          <p:cNvPicPr>
            <a:picLocks noChangeAspect="1"/>
          </p:cNvPicPr>
          <p:nvPr/>
        </p:nvPicPr>
        <p:blipFill>
          <a:blip r:embed="rId7"/>
          <a:stretch>
            <a:fillRect/>
          </a:stretch>
        </p:blipFill>
        <p:spPr>
          <a:xfrm>
            <a:off x="6973222" y="360066"/>
            <a:ext cx="1752600" cy="1495425"/>
          </a:xfrm>
          <a:prstGeom prst="rect">
            <a:avLst/>
          </a:prstGeom>
        </p:spPr>
      </p:pic>
      <p:pic>
        <p:nvPicPr>
          <p:cNvPr id="13" name="Picture 12">
            <a:extLst>
              <a:ext uri="{FF2B5EF4-FFF2-40B4-BE49-F238E27FC236}">
                <a16:creationId xmlns:a16="http://schemas.microsoft.com/office/drawing/2014/main" id="{8FA2F798-3739-A126-3BCF-DFB5BBE7A665}"/>
              </a:ext>
            </a:extLst>
          </p:cNvPr>
          <p:cNvPicPr>
            <a:picLocks noChangeAspect="1"/>
          </p:cNvPicPr>
          <p:nvPr/>
        </p:nvPicPr>
        <p:blipFill>
          <a:blip r:embed="rId8"/>
          <a:stretch>
            <a:fillRect/>
          </a:stretch>
        </p:blipFill>
        <p:spPr>
          <a:xfrm>
            <a:off x="3307854" y="1666526"/>
            <a:ext cx="2143125" cy="1599857"/>
          </a:xfrm>
          <a:prstGeom prst="rect">
            <a:avLst/>
          </a:prstGeom>
        </p:spPr>
      </p:pic>
      <p:pic>
        <p:nvPicPr>
          <p:cNvPr id="15" name="Picture 14">
            <a:extLst>
              <a:ext uri="{FF2B5EF4-FFF2-40B4-BE49-F238E27FC236}">
                <a16:creationId xmlns:a16="http://schemas.microsoft.com/office/drawing/2014/main" id="{B357BE14-9DB0-0B27-9762-F956EA7481CE}"/>
              </a:ext>
            </a:extLst>
          </p:cNvPr>
          <p:cNvPicPr>
            <a:picLocks noChangeAspect="1"/>
          </p:cNvPicPr>
          <p:nvPr/>
        </p:nvPicPr>
        <p:blipFill>
          <a:blip r:embed="rId9"/>
          <a:stretch>
            <a:fillRect/>
          </a:stretch>
        </p:blipFill>
        <p:spPr>
          <a:xfrm>
            <a:off x="5629656" y="4610309"/>
            <a:ext cx="1238754" cy="1887625"/>
          </a:xfrm>
          <a:prstGeom prst="rect">
            <a:avLst/>
          </a:prstGeom>
        </p:spPr>
      </p:pic>
      <p:pic>
        <p:nvPicPr>
          <p:cNvPr id="17" name="Picture 16">
            <a:extLst>
              <a:ext uri="{FF2B5EF4-FFF2-40B4-BE49-F238E27FC236}">
                <a16:creationId xmlns:a16="http://schemas.microsoft.com/office/drawing/2014/main" id="{5B63E97A-C1B7-9016-8A68-A411484FC220}"/>
              </a:ext>
            </a:extLst>
          </p:cNvPr>
          <p:cNvPicPr>
            <a:picLocks noChangeAspect="1"/>
          </p:cNvPicPr>
          <p:nvPr/>
        </p:nvPicPr>
        <p:blipFill>
          <a:blip r:embed="rId10"/>
          <a:stretch>
            <a:fillRect/>
          </a:stretch>
        </p:blipFill>
        <p:spPr>
          <a:xfrm>
            <a:off x="5197083" y="190669"/>
            <a:ext cx="1377059" cy="1399033"/>
          </a:xfrm>
          <a:prstGeom prst="rect">
            <a:avLst/>
          </a:prstGeom>
        </p:spPr>
      </p:pic>
      <p:pic>
        <p:nvPicPr>
          <p:cNvPr id="19" name="Picture 18">
            <a:extLst>
              <a:ext uri="{FF2B5EF4-FFF2-40B4-BE49-F238E27FC236}">
                <a16:creationId xmlns:a16="http://schemas.microsoft.com/office/drawing/2014/main" id="{7581251B-07BF-4F53-0FC2-C3D56D561806}"/>
              </a:ext>
            </a:extLst>
          </p:cNvPr>
          <p:cNvPicPr>
            <a:picLocks noChangeAspect="1"/>
          </p:cNvPicPr>
          <p:nvPr/>
        </p:nvPicPr>
        <p:blipFill>
          <a:blip r:embed="rId11"/>
          <a:stretch>
            <a:fillRect/>
          </a:stretch>
        </p:blipFill>
        <p:spPr>
          <a:xfrm>
            <a:off x="564858" y="3613971"/>
            <a:ext cx="2562225" cy="1781175"/>
          </a:xfrm>
          <a:prstGeom prst="rect">
            <a:avLst/>
          </a:prstGeom>
        </p:spPr>
      </p:pic>
    </p:spTree>
    <p:extLst>
      <p:ext uri="{BB962C8B-B14F-4D97-AF65-F5344CB8AC3E}">
        <p14:creationId xmlns:p14="http://schemas.microsoft.com/office/powerpoint/2010/main" val="421271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a:latin typeface="Comic Sans MS" pitchFamily="66" charset="0"/>
              </a:rPr>
              <a:t>A way you can incorporate number at home</a:t>
            </a:r>
          </a:p>
        </p:txBody>
      </p:sp>
      <p:sp>
        <p:nvSpPr>
          <p:cNvPr id="3" name="Content Placeholder 2"/>
          <p:cNvSpPr>
            <a:spLocks noGrp="1"/>
          </p:cNvSpPr>
          <p:nvPr>
            <p:ph idx="1"/>
          </p:nvPr>
        </p:nvSpPr>
        <p:spPr>
          <a:xfrm>
            <a:off x="495140" y="1484784"/>
            <a:ext cx="8229600" cy="4572000"/>
          </a:xfrm>
        </p:spPr>
        <p:txBody>
          <a:bodyPr/>
          <a:lstStyle/>
          <a:p>
            <a:pPr marL="0" indent="0">
              <a:buNone/>
            </a:pPr>
            <a:r>
              <a:rPr lang="en-GB"/>
              <a:t>Using maths talk every day will help children to understand concepts and apply their knowledge to problem solving.</a:t>
            </a:r>
          </a:p>
          <a:p>
            <a:pPr marL="0" indent="0">
              <a:buNone/>
            </a:pPr>
            <a:endParaRPr lang="en-GB"/>
          </a:p>
          <a:p>
            <a:pPr marL="0" indent="0">
              <a:buNone/>
            </a:pPr>
            <a:endParaRPr lang="en-GB"/>
          </a:p>
          <a:p>
            <a:endParaRPr lang="en-GB"/>
          </a:p>
          <a:p>
            <a:pPr marL="0" indent="0">
              <a:buNone/>
            </a:pPr>
            <a:endParaRPr lang="en-GB"/>
          </a:p>
        </p:txBody>
      </p:sp>
      <p:pic>
        <p:nvPicPr>
          <p:cNvPr id="1026" name="Picture 2" descr="http://upload.wikimedia.org/wikipedia/en/b/bc/Smarties-UK-Box-Sm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2972" y="3429000"/>
            <a:ext cx="5715000"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5557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63040" y="4221087"/>
            <a:ext cx="6196405" cy="1501981"/>
          </a:xfrm>
        </p:spPr>
        <p:txBody>
          <a:bodyPr>
            <a:normAutofit/>
          </a:bodyPr>
          <a:lstStyle/>
          <a:p>
            <a:pPr marL="0" indent="0">
              <a:buNone/>
            </a:pPr>
            <a:r>
              <a:rPr lang="en-GB"/>
              <a:t>How many different maths words can you use to describe the contents of your </a:t>
            </a:r>
            <a:r>
              <a:rPr lang="en-GB" err="1"/>
              <a:t>smarties</a:t>
            </a:r>
            <a:r>
              <a:rPr lang="en-GB"/>
              <a:t> box?</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427808"/>
            <a:ext cx="6196405" cy="3426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18375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a:latin typeface="Comic Sans MS" pitchFamily="66" charset="0"/>
              </a:rPr>
              <a:t>Which words did you use?</a:t>
            </a:r>
          </a:p>
        </p:txBody>
      </p:sp>
      <p:sp>
        <p:nvSpPr>
          <p:cNvPr id="3" name="Content Placeholder 2"/>
          <p:cNvSpPr>
            <a:spLocks noGrp="1"/>
          </p:cNvSpPr>
          <p:nvPr>
            <p:ph idx="1"/>
          </p:nvPr>
        </p:nvSpPr>
        <p:spPr>
          <a:xfrm>
            <a:off x="1201784" y="1370881"/>
            <a:ext cx="2316872" cy="4464495"/>
          </a:xfrm>
        </p:spPr>
        <p:txBody>
          <a:bodyPr>
            <a:normAutofit fontScale="77500" lnSpcReduction="20000"/>
          </a:bodyPr>
          <a:lstStyle/>
          <a:p>
            <a:pPr marL="0" indent="0">
              <a:buNone/>
            </a:pPr>
            <a:r>
              <a:rPr lang="en-GB">
                <a:latin typeface="Comic Sans MS" pitchFamily="66" charset="0"/>
              </a:rPr>
              <a:t>more</a:t>
            </a:r>
          </a:p>
          <a:p>
            <a:pPr marL="0" indent="0">
              <a:buNone/>
            </a:pPr>
            <a:r>
              <a:rPr lang="en-GB">
                <a:latin typeface="Comic Sans MS" pitchFamily="66" charset="0"/>
              </a:rPr>
              <a:t>less</a:t>
            </a:r>
          </a:p>
          <a:p>
            <a:pPr marL="0" indent="0">
              <a:buNone/>
            </a:pPr>
            <a:r>
              <a:rPr lang="en-GB">
                <a:latin typeface="Comic Sans MS" pitchFamily="66" charset="0"/>
              </a:rPr>
              <a:t>difference</a:t>
            </a:r>
          </a:p>
          <a:p>
            <a:pPr marL="0" indent="0">
              <a:buNone/>
            </a:pPr>
            <a:r>
              <a:rPr lang="en-GB">
                <a:latin typeface="Comic Sans MS" pitchFamily="66" charset="0"/>
              </a:rPr>
              <a:t>same</a:t>
            </a:r>
          </a:p>
          <a:p>
            <a:pPr marL="0" indent="0">
              <a:buNone/>
            </a:pPr>
            <a:r>
              <a:rPr lang="en-GB">
                <a:latin typeface="Comic Sans MS" pitchFamily="66" charset="0"/>
              </a:rPr>
              <a:t>total</a:t>
            </a:r>
          </a:p>
          <a:p>
            <a:pPr marL="0" indent="0">
              <a:buNone/>
            </a:pPr>
            <a:r>
              <a:rPr lang="en-GB">
                <a:latin typeface="Comic Sans MS" pitchFamily="66" charset="0"/>
              </a:rPr>
              <a:t>altogether</a:t>
            </a:r>
          </a:p>
          <a:p>
            <a:pPr marL="0" indent="0">
              <a:buNone/>
            </a:pPr>
            <a:r>
              <a:rPr lang="en-GB">
                <a:latin typeface="Comic Sans MS" pitchFamily="66" charset="0"/>
              </a:rPr>
              <a:t>share</a:t>
            </a:r>
          </a:p>
          <a:p>
            <a:pPr marL="0" indent="0">
              <a:buNone/>
            </a:pPr>
            <a:r>
              <a:rPr lang="en-GB">
                <a:latin typeface="Comic Sans MS" pitchFamily="66" charset="0"/>
              </a:rPr>
              <a:t>equals</a:t>
            </a:r>
          </a:p>
          <a:p>
            <a:pPr marL="0" indent="0">
              <a:buNone/>
            </a:pPr>
            <a:r>
              <a:rPr lang="en-GB">
                <a:latin typeface="Comic Sans MS" pitchFamily="66" charset="0"/>
              </a:rPr>
              <a:t>groups</a:t>
            </a:r>
          </a:p>
          <a:p>
            <a:pPr marL="0" indent="0">
              <a:buNone/>
            </a:pPr>
            <a:r>
              <a:rPr lang="en-GB">
                <a:latin typeface="Comic Sans MS" pitchFamily="66" charset="0"/>
              </a:rPr>
              <a:t>larger</a:t>
            </a:r>
          </a:p>
          <a:p>
            <a:pPr marL="0" indent="0">
              <a:buNone/>
            </a:pPr>
            <a:r>
              <a:rPr lang="en-GB">
                <a:latin typeface="Comic Sans MS" pitchFamily="66" charset="0"/>
              </a:rPr>
              <a:t>smaller</a:t>
            </a:r>
          </a:p>
          <a:p>
            <a:pPr marL="0" indent="0">
              <a:buNone/>
            </a:pPr>
            <a:r>
              <a:rPr lang="en-GB">
                <a:latin typeface="Comic Sans MS" pitchFamily="66" charset="0"/>
              </a:rPr>
              <a:t>counting</a:t>
            </a:r>
          </a:p>
          <a:p>
            <a:pPr marL="0" indent="0">
              <a:buNone/>
            </a:pPr>
            <a:endParaRPr lang="en-GB">
              <a:latin typeface="Comic Sans MS" pitchFamily="66" charset="0"/>
            </a:endParaRPr>
          </a:p>
          <a:p>
            <a:pPr marL="0" indent="0">
              <a:buNone/>
            </a:pPr>
            <a:endParaRPr lang="en-GB">
              <a:latin typeface="Comic Sans MS" pitchFamily="66" charset="0"/>
            </a:endParaRPr>
          </a:p>
          <a:p>
            <a:pPr marL="0" indent="0">
              <a:buNone/>
            </a:pPr>
            <a:endParaRPr lang="en-GB"/>
          </a:p>
          <a:p>
            <a:pPr marL="0" indent="0">
              <a:buNone/>
            </a:pPr>
            <a:endParaRPr lang="en-GB"/>
          </a:p>
          <a:p>
            <a:pPr marL="0" indent="0">
              <a:buNone/>
            </a:pPr>
            <a:endParaRPr lang="en-GB"/>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003159"/>
            <a:ext cx="3456384" cy="25789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19738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276872"/>
            <a:ext cx="8229600" cy="1399032"/>
          </a:xfrm>
        </p:spPr>
        <p:txBody>
          <a:bodyPr>
            <a:noAutofit/>
          </a:bodyPr>
          <a:lstStyle/>
          <a:p>
            <a:pPr algn="ctr"/>
            <a:r>
              <a:rPr lang="en-GB" sz="7200">
                <a:solidFill>
                  <a:schemeClr val="tx1"/>
                </a:solidFill>
                <a:latin typeface="Comic Sans MS" pitchFamily="66" charset="0"/>
              </a:rPr>
              <a:t>Maths in Year 1</a:t>
            </a:r>
            <a:endParaRPr lang="en-GB" sz="6600">
              <a:solidFill>
                <a:schemeClr val="tx1"/>
              </a:solidFill>
            </a:endParaRPr>
          </a:p>
        </p:txBody>
      </p:sp>
    </p:spTree>
    <p:extLst>
      <p:ext uri="{BB962C8B-B14F-4D97-AF65-F5344CB8AC3E}">
        <p14:creationId xmlns:p14="http://schemas.microsoft.com/office/powerpoint/2010/main" val="1085738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15516" y="2002025"/>
            <a:ext cx="8712968" cy="4525963"/>
          </a:xfrm>
        </p:spPr>
        <p:txBody>
          <a:bodyPr>
            <a:normAutofit/>
          </a:bodyPr>
          <a:lstStyle/>
          <a:p>
            <a:pPr marL="64008" indent="0">
              <a:buNone/>
            </a:pPr>
            <a:endParaRPr lang="en-GB" sz="2800"/>
          </a:p>
          <a:p>
            <a:r>
              <a:rPr lang="en-GB" sz="2800">
                <a:latin typeface="Comic Sans MS" panose="030F0702030302020204" pitchFamily="66" charset="0"/>
              </a:rPr>
              <a:t>Counting &gt; forwards and backwards</a:t>
            </a:r>
          </a:p>
          <a:p>
            <a:r>
              <a:rPr lang="en-GB" sz="2800">
                <a:latin typeface="Comic Sans MS" panose="030F0702030302020204" pitchFamily="66" charset="0"/>
              </a:rPr>
              <a:t>Skip counting in 2s, 5s and 10s</a:t>
            </a:r>
          </a:p>
          <a:p>
            <a:r>
              <a:rPr lang="en-GB" sz="2800">
                <a:latin typeface="Comic Sans MS" panose="030F0702030302020204" pitchFamily="66" charset="0"/>
              </a:rPr>
              <a:t>Number bonds </a:t>
            </a:r>
          </a:p>
          <a:p>
            <a:r>
              <a:rPr lang="en-GB" sz="2800">
                <a:latin typeface="Comic Sans MS" panose="030F0702030302020204" pitchFamily="66" charset="0"/>
              </a:rPr>
              <a:t>Addition</a:t>
            </a:r>
          </a:p>
          <a:p>
            <a:r>
              <a:rPr lang="en-GB" sz="2800">
                <a:latin typeface="Comic Sans MS" panose="030F0702030302020204" pitchFamily="66" charset="0"/>
              </a:rPr>
              <a:t>Subtraction </a:t>
            </a:r>
          </a:p>
          <a:p>
            <a:r>
              <a:rPr lang="en-GB" sz="2800">
                <a:latin typeface="Comic Sans MS" panose="030F0702030302020204" pitchFamily="66" charset="0"/>
              </a:rPr>
              <a:t>Solving word problems </a:t>
            </a:r>
          </a:p>
          <a:p>
            <a:r>
              <a:rPr lang="en-GB" sz="2800">
                <a:latin typeface="Comic Sans MS" panose="030F0702030302020204" pitchFamily="66" charset="0"/>
              </a:rPr>
              <a:t>Missing number sentences</a:t>
            </a:r>
          </a:p>
          <a:p>
            <a:endParaRPr lang="en-GB" sz="2800"/>
          </a:p>
          <a:p>
            <a:endParaRPr lang="en-GB" sz="2800"/>
          </a:p>
          <a:p>
            <a:pPr marL="0" indent="0">
              <a:buNone/>
            </a:pPr>
            <a:endParaRPr lang="en-GB" sz="2800"/>
          </a:p>
          <a:p>
            <a:endParaRPr lang="en-GB"/>
          </a:p>
        </p:txBody>
      </p:sp>
      <p:sp>
        <p:nvSpPr>
          <p:cNvPr id="6" name="TextBox 5"/>
          <p:cNvSpPr txBox="1"/>
          <p:nvPr/>
        </p:nvSpPr>
        <p:spPr>
          <a:xfrm>
            <a:off x="899592" y="124746"/>
            <a:ext cx="7344816" cy="1938992"/>
          </a:xfrm>
          <a:prstGeom prst="rect">
            <a:avLst/>
          </a:prstGeom>
          <a:noFill/>
        </p:spPr>
        <p:txBody>
          <a:bodyPr wrap="square" rtlCol="0">
            <a:spAutoFit/>
          </a:bodyPr>
          <a:lstStyle/>
          <a:p>
            <a:pPr algn="ctr"/>
            <a:r>
              <a:rPr lang="en-GB" sz="4000">
                <a:latin typeface="Comic Sans MS" panose="030F0702030302020204" pitchFamily="66" charset="0"/>
              </a:rPr>
              <a:t>We focus on </a:t>
            </a:r>
          </a:p>
          <a:p>
            <a:pPr algn="ctr"/>
            <a:r>
              <a:rPr lang="en-GB" sz="4000">
                <a:latin typeface="Comic Sans MS" panose="030F0702030302020204" pitchFamily="66" charset="0"/>
              </a:rPr>
              <a:t>Developing a mastery  understanding including …</a:t>
            </a:r>
          </a:p>
        </p:txBody>
      </p:sp>
    </p:spTree>
    <p:extLst>
      <p:ext uri="{BB962C8B-B14F-4D97-AF65-F5344CB8AC3E}">
        <p14:creationId xmlns:p14="http://schemas.microsoft.com/office/powerpoint/2010/main" val="3864462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276872"/>
            <a:ext cx="8229600" cy="1399032"/>
          </a:xfrm>
        </p:spPr>
        <p:txBody>
          <a:bodyPr>
            <a:noAutofit/>
          </a:bodyPr>
          <a:lstStyle/>
          <a:p>
            <a:pPr algn="ctr"/>
            <a:r>
              <a:rPr lang="en-GB" sz="7200">
                <a:solidFill>
                  <a:schemeClr val="tx1"/>
                </a:solidFill>
                <a:latin typeface="Comic Sans MS" pitchFamily="66" charset="0"/>
              </a:rPr>
              <a:t>Maths in Year 2</a:t>
            </a:r>
            <a:endParaRPr lang="en-GB" sz="6600">
              <a:solidFill>
                <a:schemeClr val="tx1"/>
              </a:solidFill>
            </a:endParaRPr>
          </a:p>
        </p:txBody>
      </p:sp>
    </p:spTree>
    <p:extLst>
      <p:ext uri="{BB962C8B-B14F-4D97-AF65-F5344CB8AC3E}">
        <p14:creationId xmlns:p14="http://schemas.microsoft.com/office/powerpoint/2010/main" val="1951493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15516" y="2002025"/>
            <a:ext cx="8712968" cy="4525963"/>
          </a:xfrm>
        </p:spPr>
        <p:txBody>
          <a:bodyPr>
            <a:normAutofit lnSpcReduction="10000"/>
          </a:bodyPr>
          <a:lstStyle/>
          <a:p>
            <a:pPr marL="64008" indent="0">
              <a:buNone/>
            </a:pPr>
            <a:endParaRPr lang="en-GB" sz="2800"/>
          </a:p>
          <a:p>
            <a:r>
              <a:rPr lang="en-GB" sz="2800">
                <a:latin typeface="Comic Sans MS" panose="030F0702030302020204" pitchFamily="66" charset="0"/>
              </a:rPr>
              <a:t>Counting &gt; forwards and backwards within 100</a:t>
            </a:r>
          </a:p>
          <a:p>
            <a:r>
              <a:rPr lang="en-GB" sz="2800">
                <a:latin typeface="Comic Sans MS" panose="030F0702030302020204" pitchFamily="66" charset="0"/>
              </a:rPr>
              <a:t>Number bonds to 10 and 20</a:t>
            </a:r>
          </a:p>
          <a:p>
            <a:r>
              <a:rPr lang="en-GB" sz="2800">
                <a:latin typeface="Comic Sans MS" panose="030F0702030302020204" pitchFamily="66" charset="0"/>
              </a:rPr>
              <a:t>Addition and Subtraction (column method)</a:t>
            </a:r>
          </a:p>
          <a:p>
            <a:r>
              <a:rPr lang="en-GB" sz="2800">
                <a:latin typeface="Comic Sans MS" panose="030F0702030302020204" pitchFamily="66" charset="0"/>
              </a:rPr>
              <a:t>Missing number sentences</a:t>
            </a:r>
          </a:p>
          <a:p>
            <a:r>
              <a:rPr lang="en-GB" sz="2800">
                <a:latin typeface="Comic Sans MS" panose="030F0702030302020204" pitchFamily="66" charset="0"/>
              </a:rPr>
              <a:t>Times tables involving 2s, 5s and 10s and challenge the children to include their 3s</a:t>
            </a:r>
          </a:p>
          <a:p>
            <a:r>
              <a:rPr lang="en-GB" sz="2800">
                <a:latin typeface="Comic Sans MS" panose="030F0702030302020204" pitchFamily="66" charset="0"/>
              </a:rPr>
              <a:t>Doubles and halving</a:t>
            </a:r>
          </a:p>
          <a:p>
            <a:r>
              <a:rPr lang="en-GB" sz="2800">
                <a:latin typeface="Comic Sans MS" panose="030F0702030302020204" pitchFamily="66" charset="0"/>
              </a:rPr>
              <a:t>Solving word problems </a:t>
            </a:r>
            <a:endParaRPr lang="en-GB" sz="2800"/>
          </a:p>
          <a:p>
            <a:endParaRPr lang="en-GB" sz="2800"/>
          </a:p>
          <a:p>
            <a:pPr marL="0" indent="0">
              <a:buNone/>
            </a:pPr>
            <a:endParaRPr lang="en-GB" sz="2800"/>
          </a:p>
          <a:p>
            <a:endParaRPr lang="en-GB"/>
          </a:p>
        </p:txBody>
      </p:sp>
      <p:sp>
        <p:nvSpPr>
          <p:cNvPr id="6" name="TextBox 5"/>
          <p:cNvSpPr txBox="1"/>
          <p:nvPr/>
        </p:nvSpPr>
        <p:spPr>
          <a:xfrm>
            <a:off x="899592" y="124746"/>
            <a:ext cx="7344816" cy="1938992"/>
          </a:xfrm>
          <a:prstGeom prst="rect">
            <a:avLst/>
          </a:prstGeom>
          <a:noFill/>
        </p:spPr>
        <p:txBody>
          <a:bodyPr wrap="square" rtlCol="0">
            <a:spAutoFit/>
          </a:bodyPr>
          <a:lstStyle/>
          <a:p>
            <a:pPr algn="ctr"/>
            <a:r>
              <a:rPr lang="en-GB" sz="4000">
                <a:latin typeface="Comic Sans MS" panose="030F0702030302020204" pitchFamily="66" charset="0"/>
              </a:rPr>
              <a:t>We focus on </a:t>
            </a:r>
          </a:p>
          <a:p>
            <a:pPr algn="ctr"/>
            <a:r>
              <a:rPr lang="en-GB" sz="4000">
                <a:latin typeface="Comic Sans MS" panose="030F0702030302020204" pitchFamily="66" charset="0"/>
              </a:rPr>
              <a:t>Developing a mastery  understanding including …</a:t>
            </a:r>
          </a:p>
        </p:txBody>
      </p:sp>
    </p:spTree>
    <p:extLst>
      <p:ext uri="{BB962C8B-B14F-4D97-AF65-F5344CB8AC3E}">
        <p14:creationId xmlns:p14="http://schemas.microsoft.com/office/powerpoint/2010/main" val="201415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B1FAB2-72B5-30B9-A0E3-FDE7580EC8A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267EC72-742A-9742-D854-7DC79FC9879F}"/>
              </a:ext>
            </a:extLst>
          </p:cNvPr>
          <p:cNvSpPr>
            <a:spLocks noGrp="1"/>
          </p:cNvSpPr>
          <p:nvPr>
            <p:ph type="title"/>
          </p:nvPr>
        </p:nvSpPr>
        <p:spPr/>
        <p:txBody>
          <a:bodyPr/>
          <a:lstStyle/>
          <a:p>
            <a:pPr algn="ctr"/>
            <a:r>
              <a:rPr lang="en-GB">
                <a:solidFill>
                  <a:schemeClr val="tx1"/>
                </a:solidFill>
              </a:rPr>
              <a:t>Solving Word Problems</a:t>
            </a:r>
          </a:p>
        </p:txBody>
      </p:sp>
      <p:pic>
        <p:nvPicPr>
          <p:cNvPr id="5" name="Picture 1">
            <a:extLst>
              <a:ext uri="{FF2B5EF4-FFF2-40B4-BE49-F238E27FC236}">
                <a16:creationId xmlns:a16="http://schemas.microsoft.com/office/drawing/2014/main" id="{9BF19254-5FC5-2CAB-F6BE-C3B5808278CF}"/>
              </a:ext>
            </a:extLst>
          </p:cNvPr>
          <p:cNvPicPr>
            <a:picLocks noGrp="1" noChangeAspect="1"/>
          </p:cNvPicPr>
          <p:nvPr>
            <p:ph idx="1"/>
          </p:nvPr>
        </p:nvPicPr>
        <p:blipFill>
          <a:blip r:embed="rId3"/>
          <a:stretch>
            <a:fillRect/>
          </a:stretch>
        </p:blipFill>
        <p:spPr>
          <a:xfrm>
            <a:off x="2349851" y="1666526"/>
            <a:ext cx="5055920" cy="4673984"/>
          </a:xfr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698618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F91A6-B25B-E3D8-DA30-0DE8CA522D08}"/>
              </a:ext>
            </a:extLst>
          </p:cNvPr>
          <p:cNvSpPr>
            <a:spLocks noGrp="1"/>
          </p:cNvSpPr>
          <p:nvPr>
            <p:ph type="title"/>
          </p:nvPr>
        </p:nvSpPr>
        <p:spPr>
          <a:xfrm>
            <a:off x="195943" y="239502"/>
            <a:ext cx="8229600" cy="1399032"/>
          </a:xfrm>
        </p:spPr>
        <p:txBody>
          <a:bodyPr>
            <a:normAutofit/>
          </a:bodyPr>
          <a:lstStyle/>
          <a:p>
            <a:pPr algn="ctr"/>
            <a:r>
              <a:rPr lang="en-GB" sz="4000">
                <a:solidFill>
                  <a:schemeClr val="tx1"/>
                </a:solidFill>
                <a:effectLst/>
                <a:latin typeface="Comic Sans MS" panose="030F0702030302020204" pitchFamily="66" charset="0"/>
              </a:rPr>
              <a:t>Ways to support your KS1 child</a:t>
            </a:r>
          </a:p>
        </p:txBody>
      </p:sp>
      <p:sp>
        <p:nvSpPr>
          <p:cNvPr id="3" name="Content Placeholder 2">
            <a:extLst>
              <a:ext uri="{FF2B5EF4-FFF2-40B4-BE49-F238E27FC236}">
                <a16:creationId xmlns:a16="http://schemas.microsoft.com/office/drawing/2014/main" id="{94BCC6FD-3274-593F-91DA-8010E66D54B5}"/>
              </a:ext>
            </a:extLst>
          </p:cNvPr>
          <p:cNvSpPr>
            <a:spLocks noGrp="1"/>
          </p:cNvSpPr>
          <p:nvPr>
            <p:ph idx="1"/>
          </p:nvPr>
        </p:nvSpPr>
        <p:spPr>
          <a:xfrm>
            <a:off x="457200" y="1638534"/>
            <a:ext cx="8229600" cy="4572000"/>
          </a:xfrm>
        </p:spPr>
        <p:txBody>
          <a:bodyPr/>
          <a:lstStyle/>
          <a:p>
            <a:r>
              <a:rPr lang="en-GB">
                <a:latin typeface="Comic Sans MS" panose="030F0702030302020204" pitchFamily="66" charset="0"/>
              </a:rPr>
              <a:t>Hand actions for skipping counting and times tables</a:t>
            </a:r>
          </a:p>
          <a:p>
            <a:r>
              <a:rPr lang="en-GB">
                <a:latin typeface="Comic Sans MS" panose="030F0702030302020204" pitchFamily="66" charset="0"/>
              </a:rPr>
              <a:t>Counting up and down the stairs</a:t>
            </a:r>
          </a:p>
          <a:p>
            <a:r>
              <a:rPr lang="en-GB">
                <a:latin typeface="Comic Sans MS" panose="030F0702030302020204" pitchFamily="66" charset="0"/>
              </a:rPr>
              <a:t>Singing songs</a:t>
            </a:r>
          </a:p>
          <a:p>
            <a:r>
              <a:rPr lang="en-GB">
                <a:latin typeface="Comic Sans MS" panose="030F0702030302020204" pitchFamily="66" charset="0"/>
              </a:rPr>
              <a:t>Playing number related games </a:t>
            </a:r>
          </a:p>
        </p:txBody>
      </p:sp>
      <p:pic>
        <p:nvPicPr>
          <p:cNvPr id="1026" name="Picture 2" descr="Image result for white rose app">
            <a:extLst>
              <a:ext uri="{FF2B5EF4-FFF2-40B4-BE49-F238E27FC236}">
                <a16:creationId xmlns:a16="http://schemas.microsoft.com/office/drawing/2014/main" id="{3E1604FC-3FBD-87A9-874E-1F8C3137D0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3221" y="4720982"/>
            <a:ext cx="1897516" cy="189751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bbc supermovers">
            <a:extLst>
              <a:ext uri="{FF2B5EF4-FFF2-40B4-BE49-F238E27FC236}">
                <a16:creationId xmlns:a16="http://schemas.microsoft.com/office/drawing/2014/main" id="{234F3F45-67A2-DD70-716D-089D2055BE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559" y="4720982"/>
            <a:ext cx="3088139" cy="18975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topmarks">
            <a:extLst>
              <a:ext uri="{FF2B5EF4-FFF2-40B4-BE49-F238E27FC236}">
                <a16:creationId xmlns:a16="http://schemas.microsoft.com/office/drawing/2014/main" id="{19F2FA87-D77D-5FCC-B232-729F93C4D5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2261" y="4720981"/>
            <a:ext cx="3016998" cy="1897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508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865" y="3147225"/>
            <a:ext cx="8784976" cy="1470025"/>
          </a:xfrm>
        </p:spPr>
        <p:txBody>
          <a:bodyPr>
            <a:noAutofit/>
          </a:bodyPr>
          <a:lstStyle/>
          <a:p>
            <a:pPr algn="ctr"/>
            <a:r>
              <a:rPr lang="en-GB" sz="11500">
                <a:solidFill>
                  <a:schemeClr val="tx1"/>
                </a:solidFill>
                <a:latin typeface="Berlin Sans FB Demi" pitchFamily="34" charset="0"/>
              </a:rPr>
              <a:t>Maths </a:t>
            </a:r>
            <a:br>
              <a:rPr lang="en-GB" sz="11500">
                <a:solidFill>
                  <a:schemeClr val="tx1"/>
                </a:solidFill>
                <a:latin typeface="Berlin Sans FB Demi" pitchFamily="34" charset="0"/>
              </a:rPr>
            </a:br>
            <a:r>
              <a:rPr lang="en-GB" sz="11500">
                <a:solidFill>
                  <a:schemeClr val="tx1"/>
                </a:solidFill>
                <a:latin typeface="Berlin Sans FB Demi" pitchFamily="34" charset="0"/>
              </a:rPr>
              <a:t>Year 3 &amp; 4</a:t>
            </a:r>
          </a:p>
        </p:txBody>
      </p:sp>
    </p:spTree>
    <p:extLst>
      <p:ext uri="{BB962C8B-B14F-4D97-AF65-F5344CB8AC3E}">
        <p14:creationId xmlns:p14="http://schemas.microsoft.com/office/powerpoint/2010/main" val="28368632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8313E5-957B-4EB5-CF69-7C52D17E861F}"/>
              </a:ext>
            </a:extLst>
          </p:cNvPr>
          <p:cNvSpPr txBox="1"/>
          <p:nvPr/>
        </p:nvSpPr>
        <p:spPr>
          <a:xfrm>
            <a:off x="306324" y="1671067"/>
            <a:ext cx="8531352" cy="4062651"/>
          </a:xfrm>
          <a:prstGeom prst="rect">
            <a:avLst/>
          </a:prstGeom>
          <a:noFill/>
        </p:spPr>
        <p:txBody>
          <a:bodyPr wrap="square" rtlCol="0">
            <a:spAutoFit/>
          </a:bodyPr>
          <a:lstStyle/>
          <a:p>
            <a:endParaRPr lang="en-GB" sz="1350"/>
          </a:p>
          <a:p>
            <a:pPr marL="342900" indent="-342900">
              <a:buFont typeface="Arial" panose="020B0604020202020204" pitchFamily="34" charset="0"/>
              <a:buChar char="•"/>
            </a:pPr>
            <a:r>
              <a:rPr lang="en-GB" sz="2100"/>
              <a:t>Number bonds to 10, 100 and making connections between them and how they apply to larger numbers.</a:t>
            </a:r>
          </a:p>
          <a:p>
            <a:pPr marL="342900" indent="-342900">
              <a:buFont typeface="Arial" panose="020B0604020202020204" pitchFamily="34" charset="0"/>
              <a:buChar char="•"/>
            </a:pPr>
            <a:r>
              <a:rPr lang="en-GB" sz="2100"/>
              <a:t>Year 3 - Add and subtract three-digit number by ones, tens and hundreds</a:t>
            </a:r>
          </a:p>
          <a:p>
            <a:pPr marL="342900" indent="-342900">
              <a:buFont typeface="Arial" panose="020B0604020202020204" pitchFamily="34" charset="0"/>
              <a:buChar char="•"/>
            </a:pPr>
            <a:r>
              <a:rPr lang="en-GB" sz="2100"/>
              <a:t>Year 4 are expected to go up to thousands. </a:t>
            </a:r>
          </a:p>
          <a:p>
            <a:pPr marL="342900" indent="-342900">
              <a:buFont typeface="Arial" panose="020B0604020202020204" pitchFamily="34" charset="0"/>
              <a:buChar char="•"/>
            </a:pPr>
            <a:r>
              <a:rPr lang="en-GB" sz="2100" kern="100">
                <a:latin typeface="Calibri" panose="020F0502020204030204" pitchFamily="34" charset="0"/>
                <a:ea typeface="Calibri" panose="020F0502020204030204" pitchFamily="34" charset="0"/>
                <a:cs typeface="Times New Roman" panose="02020603050405020304" pitchFamily="18" charset="0"/>
              </a:rPr>
              <a:t>Divide 100 into 2,4,5 and 10 equal parts.</a:t>
            </a:r>
          </a:p>
          <a:p>
            <a:pPr marL="342900" indent="-342900">
              <a:buFont typeface="Arial" panose="020B0604020202020204" pitchFamily="34" charset="0"/>
              <a:buChar char="•"/>
            </a:pPr>
            <a:r>
              <a:rPr lang="en-GB" sz="2100"/>
              <a:t>Counting in steps of 50, 100, 200 and 250.</a:t>
            </a:r>
          </a:p>
          <a:p>
            <a:pPr marL="342900" indent="-342900">
              <a:buFont typeface="Arial" panose="020B0604020202020204" pitchFamily="34" charset="0"/>
              <a:buChar char="•"/>
            </a:pPr>
            <a:r>
              <a:rPr lang="en-GB" sz="2100"/>
              <a:t>Negative numbers (counting).</a:t>
            </a:r>
          </a:p>
          <a:p>
            <a:pPr marL="342900" indent="-342900">
              <a:buFont typeface="Arial" panose="020B0604020202020204" pitchFamily="34" charset="0"/>
              <a:buChar char="•"/>
            </a:pPr>
            <a:r>
              <a:rPr lang="en-GB" sz="2100"/>
              <a:t>By the end of Year 4 multiplication and division facts for multiplication tables up to 12 x 12</a:t>
            </a:r>
          </a:p>
          <a:p>
            <a:endParaRPr lang="en-GB" sz="2100"/>
          </a:p>
          <a:p>
            <a:pPr marL="342900" indent="-342900">
              <a:buFont typeface="Arial" panose="020B0604020202020204" pitchFamily="34" charset="0"/>
              <a:buChar char="•"/>
            </a:pPr>
            <a:r>
              <a:rPr lang="en-GB" sz="2100"/>
              <a:t>We also recap the formal methods of the four operations.</a:t>
            </a:r>
            <a:endParaRPr lang="en-GB" sz="1350"/>
          </a:p>
          <a:p>
            <a:endParaRPr lang="en-GB" sz="1350"/>
          </a:p>
        </p:txBody>
      </p:sp>
      <p:sp>
        <p:nvSpPr>
          <p:cNvPr id="3" name="TextBox 2">
            <a:extLst>
              <a:ext uri="{FF2B5EF4-FFF2-40B4-BE49-F238E27FC236}">
                <a16:creationId xmlns:a16="http://schemas.microsoft.com/office/drawing/2014/main" id="{05A2726C-726F-C1E3-A31E-B5EE69A18F96}"/>
              </a:ext>
            </a:extLst>
          </p:cNvPr>
          <p:cNvSpPr txBox="1"/>
          <p:nvPr/>
        </p:nvSpPr>
        <p:spPr>
          <a:xfrm>
            <a:off x="620095" y="545403"/>
            <a:ext cx="4195187" cy="769441"/>
          </a:xfrm>
          <a:prstGeom prst="rect">
            <a:avLst/>
          </a:prstGeom>
          <a:noFill/>
        </p:spPr>
        <p:txBody>
          <a:bodyPr wrap="none" rtlCol="0">
            <a:spAutoFit/>
          </a:bodyPr>
          <a:lstStyle/>
          <a:p>
            <a:r>
              <a:rPr lang="en-GB" sz="4400" u="sng"/>
              <a:t>Fluency Coverage</a:t>
            </a:r>
          </a:p>
        </p:txBody>
      </p:sp>
    </p:spTree>
    <p:extLst>
      <p:ext uri="{BB962C8B-B14F-4D97-AF65-F5344CB8AC3E}">
        <p14:creationId xmlns:p14="http://schemas.microsoft.com/office/powerpoint/2010/main" val="2494645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DB2EF31-4587-95B5-DC7C-4A40E7E7C01E}"/>
              </a:ext>
            </a:extLst>
          </p:cNvPr>
          <p:cNvPicPr>
            <a:picLocks noChangeAspect="1"/>
          </p:cNvPicPr>
          <p:nvPr/>
        </p:nvPicPr>
        <p:blipFill>
          <a:blip r:embed="rId3"/>
          <a:stretch>
            <a:fillRect/>
          </a:stretch>
        </p:blipFill>
        <p:spPr>
          <a:xfrm>
            <a:off x="201593" y="962406"/>
            <a:ext cx="4488990" cy="2630757"/>
          </a:xfrm>
          <a:prstGeom prst="rect">
            <a:avLst/>
          </a:prstGeom>
        </p:spPr>
      </p:pic>
      <p:pic>
        <p:nvPicPr>
          <p:cNvPr id="9" name="Picture 8">
            <a:extLst>
              <a:ext uri="{FF2B5EF4-FFF2-40B4-BE49-F238E27FC236}">
                <a16:creationId xmlns:a16="http://schemas.microsoft.com/office/drawing/2014/main" id="{8D71A500-2A07-7657-DAC6-7CA14ADEB443}"/>
              </a:ext>
            </a:extLst>
          </p:cNvPr>
          <p:cNvPicPr>
            <a:picLocks noChangeAspect="1"/>
          </p:cNvPicPr>
          <p:nvPr/>
        </p:nvPicPr>
        <p:blipFill>
          <a:blip r:embed="rId4"/>
          <a:stretch>
            <a:fillRect/>
          </a:stretch>
        </p:blipFill>
        <p:spPr>
          <a:xfrm>
            <a:off x="4572000" y="3015234"/>
            <a:ext cx="4306399" cy="2816352"/>
          </a:xfrm>
          <a:prstGeom prst="rect">
            <a:avLst/>
          </a:prstGeom>
        </p:spPr>
      </p:pic>
      <p:sp>
        <p:nvSpPr>
          <p:cNvPr id="10" name="TextBox 9">
            <a:extLst>
              <a:ext uri="{FF2B5EF4-FFF2-40B4-BE49-F238E27FC236}">
                <a16:creationId xmlns:a16="http://schemas.microsoft.com/office/drawing/2014/main" id="{589D94C1-7BBA-C7D6-047A-61FD8C5C3C98}"/>
              </a:ext>
            </a:extLst>
          </p:cNvPr>
          <p:cNvSpPr txBox="1"/>
          <p:nvPr/>
        </p:nvSpPr>
        <p:spPr>
          <a:xfrm>
            <a:off x="5797296" y="1415034"/>
            <a:ext cx="2002536" cy="784830"/>
          </a:xfrm>
          <a:prstGeom prst="rect">
            <a:avLst/>
          </a:prstGeom>
          <a:noFill/>
        </p:spPr>
        <p:txBody>
          <a:bodyPr wrap="square" rtlCol="0">
            <a:spAutoFit/>
          </a:bodyPr>
          <a:lstStyle/>
          <a:p>
            <a:r>
              <a:rPr lang="en-GB" sz="4500"/>
              <a:t>Year 3</a:t>
            </a:r>
          </a:p>
        </p:txBody>
      </p:sp>
      <p:pic>
        <p:nvPicPr>
          <p:cNvPr id="12" name="Picture 11">
            <a:extLst>
              <a:ext uri="{FF2B5EF4-FFF2-40B4-BE49-F238E27FC236}">
                <a16:creationId xmlns:a16="http://schemas.microsoft.com/office/drawing/2014/main" id="{42E7F490-4540-D70E-D00F-69DB4117C30E}"/>
              </a:ext>
            </a:extLst>
          </p:cNvPr>
          <p:cNvPicPr>
            <a:picLocks noChangeAspect="1"/>
          </p:cNvPicPr>
          <p:nvPr/>
        </p:nvPicPr>
        <p:blipFill>
          <a:blip r:embed="rId5"/>
          <a:stretch>
            <a:fillRect/>
          </a:stretch>
        </p:blipFill>
        <p:spPr>
          <a:xfrm>
            <a:off x="110154" y="3747439"/>
            <a:ext cx="4306399" cy="2084147"/>
          </a:xfrm>
          <a:prstGeom prst="rect">
            <a:avLst/>
          </a:prstGeom>
        </p:spPr>
      </p:pic>
    </p:spTree>
    <p:extLst>
      <p:ext uri="{BB962C8B-B14F-4D97-AF65-F5344CB8AC3E}">
        <p14:creationId xmlns:p14="http://schemas.microsoft.com/office/powerpoint/2010/main" val="240240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89D94C1-7BBA-C7D6-047A-61FD8C5C3C98}"/>
              </a:ext>
            </a:extLst>
          </p:cNvPr>
          <p:cNvSpPr txBox="1"/>
          <p:nvPr/>
        </p:nvSpPr>
        <p:spPr>
          <a:xfrm>
            <a:off x="704088" y="1362493"/>
            <a:ext cx="2002536" cy="784830"/>
          </a:xfrm>
          <a:prstGeom prst="rect">
            <a:avLst/>
          </a:prstGeom>
          <a:noFill/>
        </p:spPr>
        <p:txBody>
          <a:bodyPr wrap="square" rtlCol="0">
            <a:spAutoFit/>
          </a:bodyPr>
          <a:lstStyle/>
          <a:p>
            <a:r>
              <a:rPr lang="en-GB" sz="4500"/>
              <a:t>Year 4</a:t>
            </a:r>
          </a:p>
        </p:txBody>
      </p:sp>
      <p:pic>
        <p:nvPicPr>
          <p:cNvPr id="3" name="Picture 2">
            <a:extLst>
              <a:ext uri="{FF2B5EF4-FFF2-40B4-BE49-F238E27FC236}">
                <a16:creationId xmlns:a16="http://schemas.microsoft.com/office/drawing/2014/main" id="{BF6714A7-AB2E-C982-B9E6-E0B3E96727C1}"/>
              </a:ext>
            </a:extLst>
          </p:cNvPr>
          <p:cNvPicPr>
            <a:picLocks noChangeAspect="1"/>
          </p:cNvPicPr>
          <p:nvPr/>
        </p:nvPicPr>
        <p:blipFill>
          <a:blip r:embed="rId3"/>
          <a:stretch>
            <a:fillRect/>
          </a:stretch>
        </p:blipFill>
        <p:spPr>
          <a:xfrm>
            <a:off x="3793237" y="864011"/>
            <a:ext cx="5123690" cy="2520458"/>
          </a:xfrm>
          <a:prstGeom prst="rect">
            <a:avLst/>
          </a:prstGeom>
        </p:spPr>
      </p:pic>
      <p:pic>
        <p:nvPicPr>
          <p:cNvPr id="6" name="Picture 5">
            <a:extLst>
              <a:ext uri="{FF2B5EF4-FFF2-40B4-BE49-F238E27FC236}">
                <a16:creationId xmlns:a16="http://schemas.microsoft.com/office/drawing/2014/main" id="{A3EC2851-D8EC-E324-494C-A309BBEB1811}"/>
              </a:ext>
            </a:extLst>
          </p:cNvPr>
          <p:cNvPicPr>
            <a:picLocks noChangeAspect="1"/>
          </p:cNvPicPr>
          <p:nvPr/>
        </p:nvPicPr>
        <p:blipFill>
          <a:blip r:embed="rId4"/>
          <a:stretch>
            <a:fillRect/>
          </a:stretch>
        </p:blipFill>
        <p:spPr>
          <a:xfrm>
            <a:off x="1" y="3510253"/>
            <a:ext cx="4471416" cy="2432348"/>
          </a:xfrm>
          <a:prstGeom prst="rect">
            <a:avLst/>
          </a:prstGeom>
        </p:spPr>
      </p:pic>
      <p:pic>
        <p:nvPicPr>
          <p:cNvPr id="8" name="Picture 7">
            <a:extLst>
              <a:ext uri="{FF2B5EF4-FFF2-40B4-BE49-F238E27FC236}">
                <a16:creationId xmlns:a16="http://schemas.microsoft.com/office/drawing/2014/main" id="{21A9F61F-8C35-0FCF-8737-D3DCA49ED34D}"/>
              </a:ext>
            </a:extLst>
          </p:cNvPr>
          <p:cNvPicPr>
            <a:picLocks noChangeAspect="1"/>
          </p:cNvPicPr>
          <p:nvPr/>
        </p:nvPicPr>
        <p:blipFill>
          <a:blip r:embed="rId5"/>
          <a:stretch>
            <a:fillRect/>
          </a:stretch>
        </p:blipFill>
        <p:spPr>
          <a:xfrm>
            <a:off x="4533901" y="3429000"/>
            <a:ext cx="4610099" cy="2757193"/>
          </a:xfrm>
          <a:prstGeom prst="rect">
            <a:avLst/>
          </a:prstGeom>
        </p:spPr>
      </p:pic>
    </p:spTree>
    <p:extLst>
      <p:ext uri="{BB962C8B-B14F-4D97-AF65-F5344CB8AC3E}">
        <p14:creationId xmlns:p14="http://schemas.microsoft.com/office/powerpoint/2010/main" val="1216055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a:t>MULTIPLICATION </a:t>
            </a:r>
            <a:br>
              <a:rPr lang="en-GB" sz="3600" b="1"/>
            </a:br>
            <a:r>
              <a:rPr lang="en-GB" sz="3600" b="1"/>
              <a:t>KEY STAGE 2</a:t>
            </a:r>
          </a:p>
        </p:txBody>
      </p:sp>
      <p:sp>
        <p:nvSpPr>
          <p:cNvPr id="3" name="Content Placeholder 2"/>
          <p:cNvSpPr>
            <a:spLocks noGrp="1"/>
          </p:cNvSpPr>
          <p:nvPr>
            <p:ph idx="1"/>
          </p:nvPr>
        </p:nvSpPr>
        <p:spPr/>
        <p:txBody>
          <a:bodyPr>
            <a:normAutofit lnSpcReduction="10000"/>
          </a:bodyPr>
          <a:lstStyle/>
          <a:p>
            <a:pPr marL="0" indent="0">
              <a:buNone/>
            </a:pPr>
            <a:r>
              <a:rPr lang="en-GB"/>
              <a:t>Year 3 pupils should be taught to:</a:t>
            </a:r>
          </a:p>
          <a:p>
            <a:pPr>
              <a:lnSpc>
                <a:spcPct val="120000"/>
              </a:lnSpc>
              <a:spcAft>
                <a:spcPts val="450"/>
              </a:spcAft>
              <a:buClr>
                <a:srgbClr val="104F75"/>
              </a:buClr>
              <a:buFont typeface="Wingdings" pitchFamily="2" charset="2"/>
              <a:buChar char="§"/>
              <a:tabLst>
                <a:tab pos="170021" algn="l"/>
              </a:tabLst>
            </a:pPr>
            <a:r>
              <a:rPr lang="en-GB">
                <a:latin typeface="Arial"/>
                <a:ea typeface="Times New Roman"/>
              </a:rPr>
              <a:t>recall and use multiplication and division facts for the 3, 4 and 8 multiplication tables</a:t>
            </a:r>
          </a:p>
          <a:p>
            <a:pPr marL="0" indent="0">
              <a:buNone/>
            </a:pPr>
            <a:r>
              <a:rPr lang="en-GB"/>
              <a:t>Year 4 pupils should be taught to:</a:t>
            </a:r>
          </a:p>
          <a:p>
            <a:pPr>
              <a:lnSpc>
                <a:spcPct val="120000"/>
              </a:lnSpc>
              <a:spcAft>
                <a:spcPts val="450"/>
              </a:spcAft>
              <a:buClr>
                <a:srgbClr val="104F75"/>
              </a:buClr>
              <a:buFont typeface="Wingdings"/>
              <a:buChar char=""/>
              <a:tabLst>
                <a:tab pos="170021" algn="l"/>
              </a:tabLst>
            </a:pPr>
            <a:r>
              <a:rPr lang="en-GB">
                <a:latin typeface="Arial"/>
                <a:ea typeface="Times New Roman"/>
              </a:rPr>
              <a:t>recall multiplication and division facts for multiplication tables up to 12 × 12</a:t>
            </a:r>
          </a:p>
          <a:p>
            <a:pPr marL="48006" indent="0">
              <a:lnSpc>
                <a:spcPct val="120000"/>
              </a:lnSpc>
              <a:spcAft>
                <a:spcPts val="450"/>
              </a:spcAft>
              <a:buClr>
                <a:srgbClr val="104F75"/>
              </a:buClr>
              <a:buNone/>
              <a:tabLst>
                <a:tab pos="170021" algn="l"/>
              </a:tabLst>
            </a:pPr>
            <a:r>
              <a:rPr lang="en-GB">
                <a:latin typeface="Arial"/>
                <a:ea typeface="Times New Roman"/>
              </a:rPr>
              <a:t>It is very difficult to access the Y5 and Y6 curriculum without knowing their tables facts</a:t>
            </a:r>
          </a:p>
          <a:p>
            <a:pPr marL="0" indent="0">
              <a:buNone/>
            </a:pPr>
            <a:endParaRPr lang="en-GB"/>
          </a:p>
        </p:txBody>
      </p:sp>
    </p:spTree>
    <p:extLst>
      <p:ext uri="{BB962C8B-B14F-4D97-AF65-F5344CB8AC3E}">
        <p14:creationId xmlns:p14="http://schemas.microsoft.com/office/powerpoint/2010/main" val="13898714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1670" y="857251"/>
            <a:ext cx="6156684" cy="923330"/>
          </a:xfrm>
          <a:prstGeom prst="rect">
            <a:avLst/>
          </a:prstGeom>
        </p:spPr>
        <p:txBody>
          <a:bodyPr wrap="square">
            <a:spAutoFit/>
          </a:bodyPr>
          <a:lstStyle/>
          <a:p>
            <a:pPr algn="ctr"/>
            <a:r>
              <a:rPr lang="en-GB" sz="4050"/>
              <a:t>Times Tables</a:t>
            </a:r>
          </a:p>
          <a:p>
            <a:endParaRPr lang="en-GB" sz="1350"/>
          </a:p>
        </p:txBody>
      </p:sp>
      <p:graphicFrame>
        <p:nvGraphicFramePr>
          <p:cNvPr id="4" name="Table 3"/>
          <p:cNvGraphicFramePr>
            <a:graphicFrameLocks noGrp="1"/>
          </p:cNvGraphicFramePr>
          <p:nvPr/>
        </p:nvGraphicFramePr>
        <p:xfrm>
          <a:off x="1601670" y="1610871"/>
          <a:ext cx="6156684" cy="4036366"/>
        </p:xfrm>
        <a:graphic>
          <a:graphicData uri="http://schemas.openxmlformats.org/drawingml/2006/table">
            <a:tbl>
              <a:tblPr firstRow="1" bandRow="1">
                <a:tableStyleId>{5C22544A-7EE6-4342-B048-85BDC9FD1C3A}</a:tableStyleId>
              </a:tblPr>
              <a:tblGrid>
                <a:gridCol w="1566174">
                  <a:extLst>
                    <a:ext uri="{9D8B030D-6E8A-4147-A177-3AD203B41FA5}">
                      <a16:colId xmlns:a16="http://schemas.microsoft.com/office/drawing/2014/main" val="214345918"/>
                    </a:ext>
                  </a:extLst>
                </a:gridCol>
                <a:gridCol w="4590510">
                  <a:extLst>
                    <a:ext uri="{9D8B030D-6E8A-4147-A177-3AD203B41FA5}">
                      <a16:colId xmlns:a16="http://schemas.microsoft.com/office/drawing/2014/main" val="3874105270"/>
                    </a:ext>
                  </a:extLst>
                </a:gridCol>
              </a:tblGrid>
              <a:tr h="305192">
                <a:tc>
                  <a:txBody>
                    <a:bodyPr/>
                    <a:lstStyle/>
                    <a:p>
                      <a:r>
                        <a:rPr lang="en-GB" sz="1400"/>
                        <a:t>Year</a:t>
                      </a:r>
                      <a:r>
                        <a:rPr lang="en-GB" sz="1400" baseline="0"/>
                        <a:t> Group</a:t>
                      </a:r>
                      <a:endParaRPr lang="en-GB" sz="1400"/>
                    </a:p>
                  </a:txBody>
                  <a:tcPr marL="68580" marR="68580" marT="34290" marB="34290"/>
                </a:tc>
                <a:tc>
                  <a:txBody>
                    <a:bodyPr/>
                    <a:lstStyle/>
                    <a:p>
                      <a:r>
                        <a:rPr lang="en-GB" sz="1400"/>
                        <a:t>Expectation</a:t>
                      </a:r>
                    </a:p>
                  </a:txBody>
                  <a:tcPr marL="68580" marR="68580" marT="34290" marB="34290"/>
                </a:tc>
                <a:extLst>
                  <a:ext uri="{0D108BD9-81ED-4DB2-BD59-A6C34878D82A}">
                    <a16:rowId xmlns:a16="http://schemas.microsoft.com/office/drawing/2014/main" val="221464038"/>
                  </a:ext>
                </a:extLst>
              </a:tr>
              <a:tr h="752529">
                <a:tc>
                  <a:txBody>
                    <a:bodyPr/>
                    <a:lstStyle/>
                    <a:p>
                      <a:r>
                        <a:rPr lang="en-GB" sz="1400"/>
                        <a:t>Year 1</a:t>
                      </a:r>
                    </a:p>
                  </a:txBody>
                  <a:tcPr marL="68580" marR="68580" marT="34290" marB="34290"/>
                </a:tc>
                <a:tc>
                  <a:txBody>
                    <a:bodyPr/>
                    <a:lstStyle/>
                    <a:p>
                      <a:r>
                        <a:rPr kumimoji="0" lang="en-GB" sz="1400" b="0" i="0" u="none" strike="noStrike" kern="1200" baseline="0">
                          <a:solidFill>
                            <a:schemeClr val="dk1"/>
                          </a:solidFill>
                          <a:latin typeface="+mn-lt"/>
                          <a:ea typeface="+mn-ea"/>
                          <a:cs typeface="+mn-cs"/>
                        </a:rPr>
                        <a:t>Count in multiples of 2, 5 and 10. Recall and use doubles to 10 and corresponding halves.</a:t>
                      </a:r>
                    </a:p>
                  </a:txBody>
                  <a:tcPr marL="68580" marR="68580" marT="34290" marB="34290"/>
                </a:tc>
                <a:extLst>
                  <a:ext uri="{0D108BD9-81ED-4DB2-BD59-A6C34878D82A}">
                    <a16:rowId xmlns:a16="http://schemas.microsoft.com/office/drawing/2014/main" val="3130520751"/>
                  </a:ext>
                </a:extLst>
              </a:tr>
              <a:tr h="978287">
                <a:tc>
                  <a:txBody>
                    <a:bodyPr/>
                    <a:lstStyle/>
                    <a:p>
                      <a:r>
                        <a:rPr lang="en-GB" sz="1400"/>
                        <a:t>Year 2</a:t>
                      </a:r>
                    </a:p>
                  </a:txBody>
                  <a:tcPr marL="68580" marR="68580" marT="34290" marB="34290"/>
                </a:tc>
                <a:tc>
                  <a:txBody>
                    <a:bodyPr/>
                    <a:lstStyle/>
                    <a:p>
                      <a:r>
                        <a:rPr lang="en-GB" sz="1400"/>
                        <a:t>Recall and use multiplication</a:t>
                      </a:r>
                      <a:r>
                        <a:rPr lang="en-GB" sz="1400" baseline="0"/>
                        <a:t> and division facts for the </a:t>
                      </a:r>
                      <a:r>
                        <a:rPr lang="en-GB" sz="1400" baseline="0">
                          <a:solidFill>
                            <a:srgbClr val="FF0000"/>
                          </a:solidFill>
                        </a:rPr>
                        <a:t>2, 5 </a:t>
                      </a:r>
                      <a:r>
                        <a:rPr lang="en-GB" sz="1400" baseline="0"/>
                        <a:t>and </a:t>
                      </a:r>
                      <a:r>
                        <a:rPr lang="en-GB" sz="1400" baseline="0">
                          <a:solidFill>
                            <a:srgbClr val="FF0000"/>
                          </a:solidFill>
                        </a:rPr>
                        <a:t>10</a:t>
                      </a:r>
                      <a:r>
                        <a:rPr lang="en-GB" sz="1400" baseline="0"/>
                        <a:t> multiplication tables, including recognising odd and even numbers</a:t>
                      </a:r>
                      <a:r>
                        <a:rPr lang="en-GB" sz="1400"/>
                        <a:t> </a:t>
                      </a:r>
                    </a:p>
                  </a:txBody>
                  <a:tcPr marL="68580" marR="68580" marT="34290" marB="34290"/>
                </a:tc>
                <a:extLst>
                  <a:ext uri="{0D108BD9-81ED-4DB2-BD59-A6C34878D82A}">
                    <a16:rowId xmlns:a16="http://schemas.microsoft.com/office/drawing/2014/main" val="1416463378"/>
                  </a:ext>
                </a:extLst>
              </a:tr>
              <a:tr h="752529">
                <a:tc>
                  <a:txBody>
                    <a:bodyPr/>
                    <a:lstStyle/>
                    <a:p>
                      <a:r>
                        <a:rPr lang="en-GB" sz="1400"/>
                        <a:t>Year 3</a:t>
                      </a:r>
                    </a:p>
                  </a:txBody>
                  <a:tcPr marL="68580" marR="68580" marT="34290" marB="34290"/>
                </a:tc>
                <a:tc>
                  <a:txBody>
                    <a:bodyPr/>
                    <a:lstStyle/>
                    <a:p>
                      <a:r>
                        <a:rPr lang="en-GB" sz="1400"/>
                        <a:t>Recall and use multiplication</a:t>
                      </a:r>
                      <a:r>
                        <a:rPr lang="en-GB" sz="1400" baseline="0"/>
                        <a:t> and division facts for the </a:t>
                      </a:r>
                      <a:r>
                        <a:rPr lang="en-GB" sz="1400" baseline="0">
                          <a:solidFill>
                            <a:srgbClr val="FF0000"/>
                          </a:solidFill>
                        </a:rPr>
                        <a:t>3, 4 </a:t>
                      </a:r>
                      <a:r>
                        <a:rPr lang="en-GB" sz="1400" baseline="0"/>
                        <a:t>and</a:t>
                      </a:r>
                      <a:r>
                        <a:rPr lang="en-GB" sz="1400" baseline="0">
                          <a:solidFill>
                            <a:srgbClr val="FF0000"/>
                          </a:solidFill>
                        </a:rPr>
                        <a:t> 8 </a:t>
                      </a:r>
                      <a:r>
                        <a:rPr lang="en-GB" sz="1400" baseline="0"/>
                        <a:t>multiplication tables</a:t>
                      </a:r>
                      <a:endParaRPr lang="en-GB" sz="1400"/>
                    </a:p>
                  </a:txBody>
                  <a:tcPr marL="68580" marR="68580" marT="34290" marB="34290"/>
                </a:tc>
                <a:extLst>
                  <a:ext uri="{0D108BD9-81ED-4DB2-BD59-A6C34878D82A}">
                    <a16:rowId xmlns:a16="http://schemas.microsoft.com/office/drawing/2014/main" val="998368642"/>
                  </a:ext>
                </a:extLst>
              </a:tr>
              <a:tr h="752529">
                <a:tc>
                  <a:txBody>
                    <a:bodyPr/>
                    <a:lstStyle/>
                    <a:p>
                      <a:r>
                        <a:rPr lang="en-GB" sz="1400"/>
                        <a:t>Year 4</a:t>
                      </a:r>
                    </a:p>
                  </a:txBody>
                  <a:tcPr marL="68580" marR="68580" marT="34290" marB="34290"/>
                </a:tc>
                <a:tc>
                  <a:txBody>
                    <a:bodyPr/>
                    <a:lstStyle/>
                    <a:p>
                      <a:r>
                        <a:rPr lang="en-GB" sz="1400"/>
                        <a:t>Recall multiplication</a:t>
                      </a:r>
                      <a:r>
                        <a:rPr lang="en-GB" sz="1400" baseline="0"/>
                        <a:t> and division facts for multiplication tables up to </a:t>
                      </a:r>
                      <a:r>
                        <a:rPr lang="en-GB" sz="1400" baseline="0">
                          <a:solidFill>
                            <a:srgbClr val="FF0000"/>
                          </a:solidFill>
                        </a:rPr>
                        <a:t>12 x 12</a:t>
                      </a:r>
                      <a:endParaRPr lang="en-GB" sz="1400">
                        <a:solidFill>
                          <a:srgbClr val="FF0000"/>
                        </a:solidFill>
                      </a:endParaRPr>
                    </a:p>
                  </a:txBody>
                  <a:tcPr marL="68580" marR="68580" marT="34290" marB="34290"/>
                </a:tc>
                <a:extLst>
                  <a:ext uri="{0D108BD9-81ED-4DB2-BD59-A6C34878D82A}">
                    <a16:rowId xmlns:a16="http://schemas.microsoft.com/office/drawing/2014/main" val="1693882089"/>
                  </a:ext>
                </a:extLst>
              </a:tr>
              <a:tr h="480060">
                <a:tc>
                  <a:txBody>
                    <a:bodyPr/>
                    <a:lstStyle/>
                    <a:p>
                      <a:r>
                        <a:rPr lang="en-GB" sz="1400"/>
                        <a:t>Year 5 and 6</a:t>
                      </a:r>
                    </a:p>
                  </a:txBody>
                  <a:tcPr marL="68580" marR="68580" marT="34290" marB="34290"/>
                </a:tc>
                <a:tc>
                  <a:txBody>
                    <a:bodyPr/>
                    <a:lstStyle/>
                    <a:p>
                      <a:r>
                        <a:rPr lang="en-GB" sz="1400"/>
                        <a:t>Children are expected</a:t>
                      </a:r>
                      <a:r>
                        <a:rPr lang="en-GB" sz="1400" baseline="0"/>
                        <a:t> to already be fluent in their multiplication and division  facts</a:t>
                      </a:r>
                      <a:endParaRPr lang="en-GB" sz="1400"/>
                    </a:p>
                  </a:txBody>
                  <a:tcPr marL="68580" marR="68580" marT="34290" marB="34290"/>
                </a:tc>
                <a:extLst>
                  <a:ext uri="{0D108BD9-81ED-4DB2-BD59-A6C34878D82A}">
                    <a16:rowId xmlns:a16="http://schemas.microsoft.com/office/drawing/2014/main" val="1257968056"/>
                  </a:ext>
                </a:extLst>
              </a:tr>
            </a:tbl>
          </a:graphicData>
        </a:graphic>
      </p:graphicFrame>
    </p:spTree>
    <p:extLst>
      <p:ext uri="{BB962C8B-B14F-4D97-AF65-F5344CB8AC3E}">
        <p14:creationId xmlns:p14="http://schemas.microsoft.com/office/powerpoint/2010/main" val="38976477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EFBDD-F9DB-5D4D-714F-DEA32993D30A}"/>
              </a:ext>
            </a:extLst>
          </p:cNvPr>
          <p:cNvSpPr>
            <a:spLocks noGrp="1"/>
          </p:cNvSpPr>
          <p:nvPr>
            <p:ph type="title"/>
          </p:nvPr>
        </p:nvSpPr>
        <p:spPr/>
        <p:txBody>
          <a:bodyPr>
            <a:normAutofit fontScale="90000"/>
          </a:bodyPr>
          <a:lstStyle/>
          <a:p>
            <a:r>
              <a:rPr lang="en-GB" b="1">
                <a:solidFill>
                  <a:schemeClr val="tx1">
                    <a:lumMod val="95000"/>
                  </a:schemeClr>
                </a:solidFill>
                <a:latin typeface="GDS Transport"/>
              </a:rPr>
              <a:t>Do you have a child in year 4 at primary school?</a:t>
            </a:r>
            <a:br>
              <a:rPr lang="en-GB" b="1">
                <a:solidFill>
                  <a:srgbClr val="0B0C0C"/>
                </a:solidFill>
                <a:latin typeface="GDS Transport"/>
              </a:rPr>
            </a:br>
            <a:endParaRPr lang="en-GB"/>
          </a:p>
        </p:txBody>
      </p:sp>
      <p:sp>
        <p:nvSpPr>
          <p:cNvPr id="3" name="Content Placeholder 2">
            <a:extLst>
              <a:ext uri="{FF2B5EF4-FFF2-40B4-BE49-F238E27FC236}">
                <a16:creationId xmlns:a16="http://schemas.microsoft.com/office/drawing/2014/main" id="{1EA54299-9A55-D88A-1B5E-8BB3539087A9}"/>
              </a:ext>
            </a:extLst>
          </p:cNvPr>
          <p:cNvSpPr>
            <a:spLocks noGrp="1"/>
          </p:cNvSpPr>
          <p:nvPr>
            <p:ph idx="1"/>
          </p:nvPr>
        </p:nvSpPr>
        <p:spPr/>
        <p:txBody>
          <a:bodyPr/>
          <a:lstStyle/>
          <a:p>
            <a:pPr algn="l"/>
            <a:r>
              <a:rPr lang="en-GB" b="0" i="0">
                <a:effectLst/>
                <a:latin typeface="GDS Transport"/>
              </a:rPr>
              <a:t>If so, your child will be participating in the multiplication tables check (MTC) in June.</a:t>
            </a:r>
          </a:p>
          <a:p>
            <a:pPr algn="l"/>
            <a:r>
              <a:rPr lang="en-GB" b="0" i="0">
                <a:effectLst/>
                <a:latin typeface="GDS Transport"/>
              </a:rPr>
              <a:t>The purpose of the check is to determine whether your child can fluently recall their times tables up to 12, which is essential for future success in mathematics. </a:t>
            </a:r>
          </a:p>
          <a:p>
            <a:pPr algn="l"/>
            <a:r>
              <a:rPr lang="en-GB" b="0" i="0">
                <a:effectLst/>
                <a:latin typeface="GDS Transport"/>
              </a:rPr>
              <a:t>It will also help your child’s school to identify if your child may need additional support</a:t>
            </a:r>
          </a:p>
          <a:p>
            <a:pPr marL="0" indent="0">
              <a:buNone/>
            </a:pPr>
            <a:endParaRPr lang="en-GB"/>
          </a:p>
        </p:txBody>
      </p:sp>
    </p:spTree>
    <p:extLst>
      <p:ext uri="{BB962C8B-B14F-4D97-AF65-F5344CB8AC3E}">
        <p14:creationId xmlns:p14="http://schemas.microsoft.com/office/powerpoint/2010/main" val="19815292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A0E09-65E4-68F2-5833-E1594E8E591E}"/>
              </a:ext>
            </a:extLst>
          </p:cNvPr>
          <p:cNvSpPr>
            <a:spLocks noGrp="1"/>
          </p:cNvSpPr>
          <p:nvPr>
            <p:ph type="title"/>
          </p:nvPr>
        </p:nvSpPr>
        <p:spPr/>
        <p:txBody>
          <a:bodyPr>
            <a:normAutofit fontScale="90000"/>
          </a:bodyPr>
          <a:lstStyle/>
          <a:p>
            <a:r>
              <a:rPr lang="en-GB" b="1">
                <a:solidFill>
                  <a:schemeClr val="tx1">
                    <a:lumMod val="95000"/>
                  </a:schemeClr>
                </a:solidFill>
                <a:latin typeface="GDS Transport"/>
              </a:rPr>
              <a:t>What is the multiplication tables check?</a:t>
            </a:r>
            <a:br>
              <a:rPr lang="en-GB" b="1">
                <a:solidFill>
                  <a:srgbClr val="0B0C0C"/>
                </a:solidFill>
                <a:latin typeface="GDS Transport"/>
              </a:rPr>
            </a:br>
            <a:endParaRPr lang="en-GB"/>
          </a:p>
        </p:txBody>
      </p:sp>
      <p:sp>
        <p:nvSpPr>
          <p:cNvPr id="3" name="Content Placeholder 2">
            <a:extLst>
              <a:ext uri="{FF2B5EF4-FFF2-40B4-BE49-F238E27FC236}">
                <a16:creationId xmlns:a16="http://schemas.microsoft.com/office/drawing/2014/main" id="{AAAD62C1-03C6-C46A-A602-07A1F6605F60}"/>
              </a:ext>
            </a:extLst>
          </p:cNvPr>
          <p:cNvSpPr>
            <a:spLocks noGrp="1"/>
          </p:cNvSpPr>
          <p:nvPr>
            <p:ph idx="1"/>
          </p:nvPr>
        </p:nvSpPr>
        <p:spPr/>
        <p:txBody>
          <a:bodyPr/>
          <a:lstStyle/>
          <a:p>
            <a:r>
              <a:rPr lang="en-GB" b="0" i="0">
                <a:solidFill>
                  <a:schemeClr val="tx1">
                    <a:lumMod val="95000"/>
                  </a:schemeClr>
                </a:solidFill>
                <a:effectLst/>
                <a:latin typeface="GDS Transport"/>
              </a:rPr>
              <a:t>It is an on-screen check consisting of 25 times table questions. </a:t>
            </a:r>
          </a:p>
          <a:p>
            <a:r>
              <a:rPr lang="en-GB" b="0" i="0">
                <a:solidFill>
                  <a:schemeClr val="tx1">
                    <a:lumMod val="95000"/>
                  </a:schemeClr>
                </a:solidFill>
                <a:effectLst/>
                <a:latin typeface="GDS Transport"/>
              </a:rPr>
              <a:t>Your child will be able to answer 3 practice questions before taking the actual check. </a:t>
            </a:r>
          </a:p>
          <a:p>
            <a:r>
              <a:rPr lang="en-GB" b="0" i="0">
                <a:solidFill>
                  <a:schemeClr val="tx1">
                    <a:lumMod val="95000"/>
                  </a:schemeClr>
                </a:solidFill>
                <a:effectLst/>
                <a:latin typeface="GDS Transport"/>
              </a:rPr>
              <a:t>They will then have 6 seconds to answer each question. </a:t>
            </a:r>
          </a:p>
          <a:p>
            <a:r>
              <a:rPr lang="en-GB" b="0" i="0">
                <a:solidFill>
                  <a:schemeClr val="tx1">
                    <a:lumMod val="95000"/>
                  </a:schemeClr>
                </a:solidFill>
                <a:effectLst/>
                <a:latin typeface="GDS Transport"/>
              </a:rPr>
              <a:t>On average, the check should take no longer than 5 minutes to complete</a:t>
            </a:r>
          </a:p>
          <a:p>
            <a:endParaRPr lang="en-GB"/>
          </a:p>
        </p:txBody>
      </p:sp>
    </p:spTree>
    <p:extLst>
      <p:ext uri="{BB962C8B-B14F-4D97-AF65-F5344CB8AC3E}">
        <p14:creationId xmlns:p14="http://schemas.microsoft.com/office/powerpoint/2010/main" val="16132743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ED24647-8243-0FDE-00CE-2A84F105B830}"/>
              </a:ext>
            </a:extLst>
          </p:cNvPr>
          <p:cNvPicPr>
            <a:picLocks noChangeAspect="1"/>
          </p:cNvPicPr>
          <p:nvPr/>
        </p:nvPicPr>
        <p:blipFill>
          <a:blip r:embed="rId3"/>
          <a:stretch>
            <a:fillRect/>
          </a:stretch>
        </p:blipFill>
        <p:spPr>
          <a:xfrm rot="21341810">
            <a:off x="4616308" y="4695757"/>
            <a:ext cx="3005086" cy="1784522"/>
          </a:xfrm>
          <a:prstGeom prst="rect">
            <a:avLst/>
          </a:prstGeom>
        </p:spPr>
      </p:pic>
      <p:sp>
        <p:nvSpPr>
          <p:cNvPr id="2" name="Title 1">
            <a:extLst>
              <a:ext uri="{FF2B5EF4-FFF2-40B4-BE49-F238E27FC236}">
                <a16:creationId xmlns:a16="http://schemas.microsoft.com/office/drawing/2014/main" id="{7CBAABB5-ADF2-3C49-6BAD-1C058F0C01EB}"/>
              </a:ext>
            </a:extLst>
          </p:cNvPr>
          <p:cNvSpPr>
            <a:spLocks noGrp="1"/>
          </p:cNvSpPr>
          <p:nvPr>
            <p:ph type="title"/>
          </p:nvPr>
        </p:nvSpPr>
        <p:spPr/>
        <p:txBody>
          <a:bodyPr/>
          <a:lstStyle/>
          <a:p>
            <a:r>
              <a:rPr lang="en-GB"/>
              <a:t>What do we do in school to help practise times tables?</a:t>
            </a:r>
          </a:p>
        </p:txBody>
      </p:sp>
      <p:sp>
        <p:nvSpPr>
          <p:cNvPr id="3" name="Content Placeholder 2">
            <a:extLst>
              <a:ext uri="{FF2B5EF4-FFF2-40B4-BE49-F238E27FC236}">
                <a16:creationId xmlns:a16="http://schemas.microsoft.com/office/drawing/2014/main" id="{1867665A-2ECA-3CE7-04C2-4EB8BB4673C5}"/>
              </a:ext>
            </a:extLst>
          </p:cNvPr>
          <p:cNvSpPr>
            <a:spLocks noGrp="1"/>
          </p:cNvSpPr>
          <p:nvPr>
            <p:ph idx="1"/>
          </p:nvPr>
        </p:nvSpPr>
        <p:spPr>
          <a:xfrm>
            <a:off x="457200" y="1768582"/>
            <a:ext cx="8229600" cy="4572000"/>
          </a:xfrm>
        </p:spPr>
        <p:txBody>
          <a:bodyPr>
            <a:normAutofit lnSpcReduction="10000"/>
          </a:bodyPr>
          <a:lstStyle/>
          <a:p>
            <a:pPr marL="0" indent="0">
              <a:buNone/>
            </a:pPr>
            <a:r>
              <a:rPr lang="en-GB" dirty="0"/>
              <a:t>Times tables practise is part of our daily fluency. </a:t>
            </a:r>
          </a:p>
          <a:p>
            <a:pPr marL="0" indent="0">
              <a:buNone/>
            </a:pPr>
            <a:r>
              <a:rPr lang="en-GB" dirty="0"/>
              <a:t>- Chanting our times tables (silly voices, missing numbers out, taking it in turns). </a:t>
            </a:r>
          </a:p>
          <a:p>
            <a:pPr marL="0" indent="0">
              <a:buNone/>
            </a:pPr>
            <a:r>
              <a:rPr lang="en-GB" dirty="0"/>
              <a:t>- Using class counting stick, especially when learning a new times table. </a:t>
            </a:r>
          </a:p>
          <a:p>
            <a:pPr marL="0" indent="0">
              <a:buNone/>
            </a:pPr>
            <a:r>
              <a:rPr lang="en-GB" dirty="0"/>
              <a:t>- Games/Competitions within class. </a:t>
            </a:r>
          </a:p>
          <a:p>
            <a:pPr marL="0" indent="0">
              <a:buNone/>
            </a:pPr>
            <a:r>
              <a:rPr lang="en-GB" dirty="0"/>
              <a:t>- Multiplication/division circles. </a:t>
            </a:r>
          </a:p>
          <a:p>
            <a:pPr marL="0" indent="0">
              <a:buNone/>
            </a:pPr>
            <a:r>
              <a:rPr lang="en-GB" dirty="0"/>
              <a:t>- Flashing Tables</a:t>
            </a:r>
          </a:p>
          <a:p>
            <a:pPr marL="0" indent="0">
              <a:buNone/>
            </a:pPr>
            <a:r>
              <a:rPr lang="en-GB" dirty="0"/>
              <a:t>- TT Rockstars.</a:t>
            </a:r>
          </a:p>
          <a:p>
            <a:pPr marL="0" indent="0">
              <a:buNone/>
            </a:pPr>
            <a:endParaRPr lang="en-GB" dirty="0"/>
          </a:p>
        </p:txBody>
      </p:sp>
      <p:pic>
        <p:nvPicPr>
          <p:cNvPr id="5" name="Picture 4">
            <a:extLst>
              <a:ext uri="{FF2B5EF4-FFF2-40B4-BE49-F238E27FC236}">
                <a16:creationId xmlns:a16="http://schemas.microsoft.com/office/drawing/2014/main" id="{16201AC1-F796-0BFE-0D3E-75EF5106A5C8}"/>
              </a:ext>
            </a:extLst>
          </p:cNvPr>
          <p:cNvPicPr>
            <a:picLocks noChangeAspect="1"/>
          </p:cNvPicPr>
          <p:nvPr/>
        </p:nvPicPr>
        <p:blipFill>
          <a:blip r:embed="rId4"/>
          <a:stretch>
            <a:fillRect/>
          </a:stretch>
        </p:blipFill>
        <p:spPr>
          <a:xfrm>
            <a:off x="6922404" y="3550390"/>
            <a:ext cx="2221596" cy="1988620"/>
          </a:xfrm>
          <a:prstGeom prst="rect">
            <a:avLst/>
          </a:prstGeom>
        </p:spPr>
      </p:pic>
    </p:spTree>
    <p:extLst>
      <p:ext uri="{BB962C8B-B14F-4D97-AF65-F5344CB8AC3E}">
        <p14:creationId xmlns:p14="http://schemas.microsoft.com/office/powerpoint/2010/main" val="3157589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08B56-5C69-6BEB-EAA6-7CC92DA61D7F}"/>
              </a:ext>
            </a:extLst>
          </p:cNvPr>
          <p:cNvSpPr>
            <a:spLocks noGrp="1"/>
          </p:cNvSpPr>
          <p:nvPr>
            <p:ph type="title"/>
          </p:nvPr>
        </p:nvSpPr>
        <p:spPr/>
        <p:txBody>
          <a:bodyPr/>
          <a:lstStyle/>
          <a:p>
            <a:r>
              <a:rPr lang="en-GB" u="sng">
                <a:solidFill>
                  <a:schemeClr val="tx1">
                    <a:lumMod val="95000"/>
                  </a:schemeClr>
                </a:solidFill>
              </a:rPr>
              <a:t>Flashing Tables </a:t>
            </a:r>
          </a:p>
        </p:txBody>
      </p:sp>
      <p:sp>
        <p:nvSpPr>
          <p:cNvPr id="4" name="Star: 5 Points 3">
            <a:extLst>
              <a:ext uri="{FF2B5EF4-FFF2-40B4-BE49-F238E27FC236}">
                <a16:creationId xmlns:a16="http://schemas.microsoft.com/office/drawing/2014/main" id="{A923583E-98F7-DFB5-7685-64028C958EA3}"/>
              </a:ext>
            </a:extLst>
          </p:cNvPr>
          <p:cNvSpPr/>
          <p:nvPr/>
        </p:nvSpPr>
        <p:spPr>
          <a:xfrm>
            <a:off x="2128838" y="1718072"/>
            <a:ext cx="5457825" cy="4008835"/>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300"/>
              <a:t>Are you ready?</a:t>
            </a:r>
          </a:p>
        </p:txBody>
      </p:sp>
    </p:spTree>
    <p:extLst>
      <p:ext uri="{BB962C8B-B14F-4D97-AF65-F5344CB8AC3E}">
        <p14:creationId xmlns:p14="http://schemas.microsoft.com/office/powerpoint/2010/main" val="504846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9C1F8-1D91-B3B4-A69D-6FFC344B6F3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11F6611-6859-4D8C-EBDC-32BE43054A4D}"/>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7C464D3-03F2-E147-FD53-37DDC696A187}"/>
              </a:ext>
            </a:extLst>
          </p:cNvPr>
          <p:cNvPicPr>
            <a:picLocks noChangeAspect="1"/>
          </p:cNvPicPr>
          <p:nvPr/>
        </p:nvPicPr>
        <p:blipFill>
          <a:blip r:embed="rId3"/>
          <a:stretch>
            <a:fillRect/>
          </a:stretch>
        </p:blipFill>
        <p:spPr>
          <a:xfrm>
            <a:off x="628650" y="857250"/>
            <a:ext cx="7408926" cy="5137577"/>
          </a:xfrm>
          <a:prstGeom prst="rect">
            <a:avLst/>
          </a:prstGeom>
        </p:spPr>
      </p:pic>
    </p:spTree>
    <p:extLst>
      <p:ext uri="{BB962C8B-B14F-4D97-AF65-F5344CB8AC3E}">
        <p14:creationId xmlns:p14="http://schemas.microsoft.com/office/powerpoint/2010/main" val="25236060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F5F446-64F3-6838-C620-DA6E2369A793}"/>
              </a:ext>
            </a:extLst>
          </p:cNvPr>
          <p:cNvSpPr txBox="1"/>
          <p:nvPr/>
        </p:nvSpPr>
        <p:spPr>
          <a:xfrm>
            <a:off x="0" y="753001"/>
            <a:ext cx="7696940" cy="553998"/>
          </a:xfrm>
          <a:prstGeom prst="rect">
            <a:avLst/>
          </a:prstGeom>
          <a:noFill/>
        </p:spPr>
        <p:txBody>
          <a:bodyPr wrap="square" rtlCol="0">
            <a:spAutoFit/>
          </a:bodyPr>
          <a:lstStyle/>
          <a:p>
            <a:r>
              <a:rPr lang="en-GB" sz="3000"/>
              <a:t>What can you do to support your child at home?</a:t>
            </a:r>
          </a:p>
        </p:txBody>
      </p:sp>
      <p:sp>
        <p:nvSpPr>
          <p:cNvPr id="3" name="TextBox 2">
            <a:extLst>
              <a:ext uri="{FF2B5EF4-FFF2-40B4-BE49-F238E27FC236}">
                <a16:creationId xmlns:a16="http://schemas.microsoft.com/office/drawing/2014/main" id="{8B0388D3-1BD9-18DB-5233-2219733EEC00}"/>
              </a:ext>
            </a:extLst>
          </p:cNvPr>
          <p:cNvSpPr txBox="1"/>
          <p:nvPr/>
        </p:nvSpPr>
        <p:spPr>
          <a:xfrm>
            <a:off x="246888" y="1240482"/>
            <a:ext cx="9006840" cy="4524315"/>
          </a:xfrm>
          <a:prstGeom prst="rect">
            <a:avLst/>
          </a:prstGeom>
          <a:noFill/>
        </p:spPr>
        <p:txBody>
          <a:bodyPr wrap="square" rtlCol="0">
            <a:spAutoFit/>
          </a:bodyPr>
          <a:lstStyle/>
          <a:p>
            <a:r>
              <a:rPr lang="en-GB" sz="2400" u="sng" dirty="0"/>
              <a:t>Times Tables:</a:t>
            </a:r>
          </a:p>
          <a:p>
            <a:r>
              <a:rPr lang="en-GB" sz="2400" dirty="0"/>
              <a:t>- Songs from YouTube – Rolling Numbers.</a:t>
            </a:r>
          </a:p>
          <a:p>
            <a:r>
              <a:rPr lang="en-GB" sz="2400" dirty="0"/>
              <a:t>- Play on TT rockstars each week!</a:t>
            </a:r>
          </a:p>
          <a:p>
            <a:r>
              <a:rPr lang="en-GB" sz="2400" dirty="0"/>
              <a:t>- Reciting up and down the stairs (multiplication on the way up, 	division facts on the way down).</a:t>
            </a:r>
          </a:p>
          <a:p>
            <a:r>
              <a:rPr lang="en-GB" sz="2400" dirty="0"/>
              <a:t>- Make your own flash cards with the answer on the back.</a:t>
            </a:r>
          </a:p>
          <a:p>
            <a:r>
              <a:rPr lang="en-GB" sz="2400" dirty="0"/>
              <a:t>- Recite them together, taking turns</a:t>
            </a:r>
          </a:p>
          <a:p>
            <a:r>
              <a:rPr lang="en-GB" sz="2400" dirty="0"/>
              <a:t>- Pop quiz while making breakfast, driving, walking to school, etc.</a:t>
            </a:r>
          </a:p>
          <a:p>
            <a:r>
              <a:rPr lang="en-GB" sz="2400" dirty="0"/>
              <a:t>- Maths </a:t>
            </a:r>
            <a:r>
              <a:rPr lang="en-GB" sz="2400"/>
              <a:t>board games</a:t>
            </a:r>
            <a:endParaRPr lang="en-GB" sz="2400" dirty="0"/>
          </a:p>
          <a:p>
            <a:r>
              <a:rPr lang="en-GB" sz="2400" dirty="0"/>
              <a:t>- Get siblings to quiz them (fastest person to write them down). </a:t>
            </a:r>
          </a:p>
          <a:p>
            <a:r>
              <a:rPr lang="en-GB" sz="2400" dirty="0"/>
              <a:t>- Roll dice to create multiplications. </a:t>
            </a:r>
          </a:p>
          <a:p>
            <a:r>
              <a:rPr lang="en-GB" sz="2400" dirty="0"/>
              <a:t>- Fizz Buzz</a:t>
            </a:r>
          </a:p>
        </p:txBody>
      </p:sp>
    </p:spTree>
    <p:extLst>
      <p:ext uri="{BB962C8B-B14F-4D97-AF65-F5344CB8AC3E}">
        <p14:creationId xmlns:p14="http://schemas.microsoft.com/office/powerpoint/2010/main" val="31982719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1670" y="1160749"/>
            <a:ext cx="6156684" cy="923330"/>
          </a:xfrm>
          <a:prstGeom prst="rect">
            <a:avLst/>
          </a:prstGeom>
        </p:spPr>
        <p:txBody>
          <a:bodyPr wrap="square">
            <a:spAutoFit/>
          </a:bodyPr>
          <a:lstStyle/>
          <a:p>
            <a:pPr algn="ctr"/>
            <a:r>
              <a:rPr lang="en-GB" sz="4050"/>
              <a:t>Fizz Buzz – level 1</a:t>
            </a:r>
          </a:p>
          <a:p>
            <a:endParaRPr lang="en-GB" sz="1350"/>
          </a:p>
        </p:txBody>
      </p:sp>
      <p:sp>
        <p:nvSpPr>
          <p:cNvPr id="3" name="TextBox 2"/>
          <p:cNvSpPr txBox="1"/>
          <p:nvPr/>
        </p:nvSpPr>
        <p:spPr>
          <a:xfrm>
            <a:off x="1439652" y="2043865"/>
            <a:ext cx="6318702" cy="2354491"/>
          </a:xfrm>
          <a:prstGeom prst="rect">
            <a:avLst/>
          </a:prstGeom>
          <a:noFill/>
        </p:spPr>
        <p:txBody>
          <a:bodyPr wrap="square" rtlCol="0">
            <a:spAutoFit/>
          </a:bodyPr>
          <a:lstStyle/>
          <a:p>
            <a:endParaRPr lang="en-GB" sz="2100"/>
          </a:p>
          <a:p>
            <a:endParaRPr lang="en-GB" sz="2100"/>
          </a:p>
          <a:p>
            <a:r>
              <a:rPr lang="en-GB" sz="2100"/>
              <a:t>Fizz Buzz using the 5 times tables</a:t>
            </a:r>
          </a:p>
          <a:p>
            <a:endParaRPr lang="en-GB" sz="2100"/>
          </a:p>
          <a:p>
            <a:r>
              <a:rPr lang="en-GB" sz="2100"/>
              <a:t>1, 2, 3, 4, Buzz, 6, 7, 8, 9, Buzz, 11, 12, 13, 14, Buzz</a:t>
            </a:r>
          </a:p>
          <a:p>
            <a:endParaRPr lang="en-GB" sz="2100"/>
          </a:p>
          <a:p>
            <a:r>
              <a:rPr lang="en-GB" sz="2100"/>
              <a:t> </a:t>
            </a:r>
            <a:endParaRPr lang="en-GB" sz="1350"/>
          </a:p>
        </p:txBody>
      </p:sp>
    </p:spTree>
    <p:extLst>
      <p:ext uri="{BB962C8B-B14F-4D97-AF65-F5344CB8AC3E}">
        <p14:creationId xmlns:p14="http://schemas.microsoft.com/office/powerpoint/2010/main" val="1974272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1670" y="1160749"/>
            <a:ext cx="6156684" cy="923330"/>
          </a:xfrm>
          <a:prstGeom prst="rect">
            <a:avLst/>
          </a:prstGeom>
        </p:spPr>
        <p:txBody>
          <a:bodyPr wrap="square">
            <a:spAutoFit/>
          </a:bodyPr>
          <a:lstStyle/>
          <a:p>
            <a:pPr algn="ctr"/>
            <a:r>
              <a:rPr lang="en-GB" sz="4050"/>
              <a:t>Fizz Buzz – level 2</a:t>
            </a:r>
          </a:p>
          <a:p>
            <a:endParaRPr lang="en-GB" sz="1350"/>
          </a:p>
        </p:txBody>
      </p:sp>
      <p:sp>
        <p:nvSpPr>
          <p:cNvPr id="4" name="TextBox 3"/>
          <p:cNvSpPr txBox="1"/>
          <p:nvPr/>
        </p:nvSpPr>
        <p:spPr>
          <a:xfrm>
            <a:off x="1493658" y="1916832"/>
            <a:ext cx="6264696" cy="4616648"/>
          </a:xfrm>
          <a:prstGeom prst="rect">
            <a:avLst/>
          </a:prstGeom>
          <a:noFill/>
        </p:spPr>
        <p:txBody>
          <a:bodyPr wrap="square" rtlCol="0">
            <a:spAutoFit/>
          </a:bodyPr>
          <a:lstStyle/>
          <a:p>
            <a:r>
              <a:rPr lang="en-GB" sz="2100"/>
              <a:t>Multiple of 3 = Buzz</a:t>
            </a:r>
          </a:p>
          <a:p>
            <a:r>
              <a:rPr lang="en-GB" sz="2100"/>
              <a:t>Multiple of 5 = Fizz</a:t>
            </a:r>
          </a:p>
          <a:p>
            <a:endParaRPr lang="en-GB" sz="2100"/>
          </a:p>
          <a:p>
            <a:r>
              <a:rPr lang="en-GB" sz="2100"/>
              <a:t>1, 2, Buzz, 4, Fizz, Buzz, 7, 8, Buzz, Fizz, 11, Buzz, 13, 14, </a:t>
            </a:r>
            <a:r>
              <a:rPr lang="en-GB" sz="2100" err="1"/>
              <a:t>FizzBuzz</a:t>
            </a:r>
            <a:r>
              <a:rPr lang="en-GB" sz="2100"/>
              <a:t>, 16, 17, Buzz, 19, Fizz</a:t>
            </a:r>
          </a:p>
          <a:p>
            <a:endParaRPr lang="en-GB" sz="2100"/>
          </a:p>
          <a:p>
            <a:endParaRPr lang="en-GB" sz="2100"/>
          </a:p>
          <a:p>
            <a:r>
              <a:rPr lang="en-GB" sz="2100"/>
              <a:t>Play Fizz Buzz using multiples of 2 and 4</a:t>
            </a:r>
          </a:p>
          <a:p>
            <a:r>
              <a:rPr lang="en-GB" sz="2100"/>
              <a:t>Buzz = x2</a:t>
            </a:r>
          </a:p>
          <a:p>
            <a:r>
              <a:rPr lang="en-GB" sz="2100"/>
              <a:t>Fizz = x4</a:t>
            </a:r>
          </a:p>
          <a:p>
            <a:endParaRPr lang="en-GB" sz="2100"/>
          </a:p>
          <a:p>
            <a:endParaRPr lang="en-GB" sz="2100"/>
          </a:p>
          <a:p>
            <a:r>
              <a:rPr lang="en-GB" sz="2100"/>
              <a:t> </a:t>
            </a:r>
          </a:p>
          <a:p>
            <a:r>
              <a:rPr lang="en-GB" sz="2100"/>
              <a:t> </a:t>
            </a:r>
          </a:p>
        </p:txBody>
      </p:sp>
    </p:spTree>
    <p:extLst>
      <p:ext uri="{BB962C8B-B14F-4D97-AF65-F5344CB8AC3E}">
        <p14:creationId xmlns:p14="http://schemas.microsoft.com/office/powerpoint/2010/main" val="993124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 calcmode="lin" valueType="num">
                                      <p:cBhvr additive="base">
                                        <p:cTn id="1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animEffect transition="in" filter="fade">
                                      <p:cBhvr>
                                        <p:cTn id="23" dur="1000"/>
                                        <p:tgtEl>
                                          <p:spTgt spid="4">
                                            <p:txEl>
                                              <p:pRg st="6" end="6"/>
                                            </p:txEl>
                                          </p:spTgt>
                                        </p:tgtEl>
                                      </p:cBhvr>
                                    </p:animEffect>
                                    <p:anim calcmode="lin" valueType="num">
                                      <p:cBhvr>
                                        <p:cTn id="24"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25" dur="1000" fill="hold"/>
                                        <p:tgtEl>
                                          <p:spTgt spid="4">
                                            <p:txEl>
                                              <p:pRg st="6" end="6"/>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4">
                                            <p:txEl>
                                              <p:pRg st="7" end="7"/>
                                            </p:txEl>
                                          </p:spTgt>
                                        </p:tgtEl>
                                        <p:attrNameLst>
                                          <p:attrName>style.visibility</p:attrName>
                                        </p:attrNameLst>
                                      </p:cBhvr>
                                      <p:to>
                                        <p:strVal val="visible"/>
                                      </p:to>
                                    </p:set>
                                    <p:animEffect transition="in" filter="fade">
                                      <p:cBhvr>
                                        <p:cTn id="28" dur="1000"/>
                                        <p:tgtEl>
                                          <p:spTgt spid="4">
                                            <p:txEl>
                                              <p:pRg st="7" end="7"/>
                                            </p:txEl>
                                          </p:spTgt>
                                        </p:tgtEl>
                                      </p:cBhvr>
                                    </p:animEffect>
                                    <p:anim calcmode="lin" valueType="num">
                                      <p:cBhvr>
                                        <p:cTn id="29"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7" end="7"/>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
                                            <p:txEl>
                                              <p:pRg st="8" end="8"/>
                                            </p:txEl>
                                          </p:spTgt>
                                        </p:tgtEl>
                                        <p:attrNameLst>
                                          <p:attrName>style.visibility</p:attrName>
                                        </p:attrNameLst>
                                      </p:cBhvr>
                                      <p:to>
                                        <p:strVal val="visible"/>
                                      </p:to>
                                    </p:set>
                                    <p:animEffect transition="in" filter="fade">
                                      <p:cBhvr>
                                        <p:cTn id="33" dur="1000"/>
                                        <p:tgtEl>
                                          <p:spTgt spid="4">
                                            <p:txEl>
                                              <p:pRg st="8" end="8"/>
                                            </p:txEl>
                                          </p:spTgt>
                                        </p:tgtEl>
                                      </p:cBhvr>
                                    </p:animEffect>
                                    <p:anim calcmode="lin" valueType="num">
                                      <p:cBhvr>
                                        <p:cTn id="34"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03006"/>
            <a:ext cx="8208912" cy="1200329"/>
          </a:xfrm>
          <a:prstGeom prst="rect">
            <a:avLst/>
          </a:prstGeom>
        </p:spPr>
        <p:txBody>
          <a:bodyPr wrap="square">
            <a:spAutoFit/>
          </a:bodyPr>
          <a:lstStyle/>
          <a:p>
            <a:pPr algn="ctr"/>
            <a:r>
              <a:rPr lang="en-GB" sz="5400"/>
              <a:t>Year 5 and 6 </a:t>
            </a:r>
          </a:p>
          <a:p>
            <a:endParaRPr lang="en-GB"/>
          </a:p>
        </p:txBody>
      </p:sp>
      <p:sp>
        <p:nvSpPr>
          <p:cNvPr id="4" name="TextBox 3"/>
          <p:cNvSpPr txBox="1"/>
          <p:nvPr/>
        </p:nvSpPr>
        <p:spPr>
          <a:xfrm>
            <a:off x="323528" y="838986"/>
            <a:ext cx="8496944" cy="4955203"/>
          </a:xfrm>
          <a:prstGeom prst="rect">
            <a:avLst/>
          </a:prstGeom>
          <a:noFill/>
        </p:spPr>
        <p:txBody>
          <a:bodyPr wrap="square" rtlCol="0">
            <a:spAutoFit/>
          </a:bodyPr>
          <a:lstStyle/>
          <a:p>
            <a:r>
              <a:rPr lang="en-GB" sz="2400"/>
              <a:t>Expectations:</a:t>
            </a:r>
          </a:p>
          <a:p>
            <a:pPr marL="457200" indent="-457200">
              <a:buFont typeface="Arial" panose="020B0604020202020204" pitchFamily="34" charset="0"/>
              <a:buChar char="•"/>
            </a:pPr>
            <a:r>
              <a:rPr lang="en-GB" sz="2400"/>
              <a:t>To know all of the times table facts and making connections. </a:t>
            </a:r>
            <a:r>
              <a:rPr lang="en-GB" sz="2400" err="1"/>
              <a:t>Eg</a:t>
            </a:r>
            <a:r>
              <a:rPr lang="en-GB" sz="2400"/>
              <a:t> 6 x 7, 60 x 70, 5 minutes a day to embed it. </a:t>
            </a:r>
          </a:p>
          <a:p>
            <a:pPr marL="457200" indent="-457200">
              <a:buFont typeface="Arial" panose="020B0604020202020204" pitchFamily="34" charset="0"/>
              <a:buChar char="•"/>
            </a:pPr>
            <a:r>
              <a:rPr lang="en-GB" sz="2400"/>
              <a:t>Questions where times tables knowledge is essential.</a:t>
            </a:r>
          </a:p>
          <a:p>
            <a:pPr marL="457200" indent="-457200">
              <a:buFont typeface="Arial" panose="020B0604020202020204" pitchFamily="34" charset="0"/>
              <a:buChar char="•"/>
            </a:pPr>
            <a:r>
              <a:rPr lang="en-GB" sz="2400"/>
              <a:t>Square and cube numbers.</a:t>
            </a:r>
          </a:p>
          <a:p>
            <a:pPr marL="457200" indent="-457200">
              <a:buFont typeface="Arial" panose="020B0604020202020204" pitchFamily="34" charset="0"/>
              <a:buChar char="•"/>
            </a:pPr>
            <a:r>
              <a:rPr lang="en-GB" sz="2400"/>
              <a:t>To know times tables so they are efficient in written methods </a:t>
            </a:r>
          </a:p>
          <a:p>
            <a:pPr marL="457200" indent="-457200">
              <a:buFont typeface="Arial" panose="020B0604020202020204" pitchFamily="34" charset="0"/>
              <a:buChar char="•"/>
            </a:pPr>
            <a:r>
              <a:rPr lang="en-GB" sz="2400"/>
              <a:t>Multiplying and dividing by 10 and 100, 1000.</a:t>
            </a:r>
          </a:p>
          <a:p>
            <a:endParaRPr lang="en-GB" sz="2400"/>
          </a:p>
          <a:p>
            <a:pPr marL="457200" indent="-457200">
              <a:buFont typeface="Arial" panose="020B0604020202020204" pitchFamily="34" charset="0"/>
              <a:buChar char="•"/>
            </a:pPr>
            <a:r>
              <a:rPr lang="en-GB" sz="2400"/>
              <a:t>Number bonds to 10, 100, 1000 and making connections between them and how they apply to larger numbers.</a:t>
            </a:r>
          </a:p>
          <a:p>
            <a:endParaRPr lang="en-GB" sz="2400"/>
          </a:p>
          <a:p>
            <a:pPr marL="457200" indent="-457200">
              <a:buFont typeface="Arial" panose="020B0604020202020204" pitchFamily="34" charset="0"/>
              <a:buChar char="•"/>
            </a:pPr>
            <a:r>
              <a:rPr lang="en-GB" sz="2400"/>
              <a:t>Real world discussions and when maths is used in everyday life. </a:t>
            </a:r>
          </a:p>
          <a:p>
            <a:r>
              <a:rPr lang="en-GB" sz="2800"/>
              <a:t> </a:t>
            </a:r>
          </a:p>
        </p:txBody>
      </p:sp>
    </p:spTree>
    <p:extLst>
      <p:ext uri="{BB962C8B-B14F-4D97-AF65-F5344CB8AC3E}">
        <p14:creationId xmlns:p14="http://schemas.microsoft.com/office/powerpoint/2010/main" val="3957206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0"/>
            <a:ext cx="8208912" cy="1200329"/>
          </a:xfrm>
          <a:prstGeom prst="rect">
            <a:avLst/>
          </a:prstGeom>
        </p:spPr>
        <p:txBody>
          <a:bodyPr wrap="square">
            <a:spAutoFit/>
          </a:bodyPr>
          <a:lstStyle/>
          <a:p>
            <a:pPr algn="ctr"/>
            <a:r>
              <a:rPr lang="en-GB" sz="5400"/>
              <a:t>Times Tables</a:t>
            </a:r>
          </a:p>
          <a:p>
            <a:endParaRPr lang="en-GB"/>
          </a:p>
        </p:txBody>
      </p:sp>
      <p:graphicFrame>
        <p:nvGraphicFramePr>
          <p:cNvPr id="4" name="Table 3"/>
          <p:cNvGraphicFramePr>
            <a:graphicFrameLocks noGrp="1"/>
          </p:cNvGraphicFramePr>
          <p:nvPr/>
        </p:nvGraphicFramePr>
        <p:xfrm>
          <a:off x="467544" y="1070816"/>
          <a:ext cx="8208912" cy="5361502"/>
        </p:xfrm>
        <a:graphic>
          <a:graphicData uri="http://schemas.openxmlformats.org/drawingml/2006/table">
            <a:tbl>
              <a:tblPr firstRow="1" bandRow="1">
                <a:tableStyleId>{5C22544A-7EE6-4342-B048-85BDC9FD1C3A}</a:tableStyleId>
              </a:tblPr>
              <a:tblGrid>
                <a:gridCol w="2088232">
                  <a:extLst>
                    <a:ext uri="{9D8B030D-6E8A-4147-A177-3AD203B41FA5}">
                      <a16:colId xmlns:a16="http://schemas.microsoft.com/office/drawing/2014/main" val="214345918"/>
                    </a:ext>
                  </a:extLst>
                </a:gridCol>
                <a:gridCol w="6120680">
                  <a:extLst>
                    <a:ext uri="{9D8B030D-6E8A-4147-A177-3AD203B41FA5}">
                      <a16:colId xmlns:a16="http://schemas.microsoft.com/office/drawing/2014/main" val="3874105270"/>
                    </a:ext>
                  </a:extLst>
                </a:gridCol>
              </a:tblGrid>
              <a:tr h="406923">
                <a:tc>
                  <a:txBody>
                    <a:bodyPr/>
                    <a:lstStyle/>
                    <a:p>
                      <a:r>
                        <a:rPr lang="en-GB"/>
                        <a:t>Year</a:t>
                      </a:r>
                      <a:r>
                        <a:rPr lang="en-GB" baseline="0"/>
                        <a:t> Group</a:t>
                      </a:r>
                      <a:endParaRPr lang="en-GB"/>
                    </a:p>
                  </a:txBody>
                  <a:tcPr/>
                </a:tc>
                <a:tc>
                  <a:txBody>
                    <a:bodyPr/>
                    <a:lstStyle/>
                    <a:p>
                      <a:r>
                        <a:rPr lang="en-GB"/>
                        <a:t>Expectation</a:t>
                      </a:r>
                    </a:p>
                  </a:txBody>
                  <a:tcPr/>
                </a:tc>
                <a:extLst>
                  <a:ext uri="{0D108BD9-81ED-4DB2-BD59-A6C34878D82A}">
                    <a16:rowId xmlns:a16="http://schemas.microsoft.com/office/drawing/2014/main" val="221464038"/>
                  </a:ext>
                </a:extLst>
              </a:tr>
              <a:tr h="1003372">
                <a:tc>
                  <a:txBody>
                    <a:bodyPr/>
                    <a:lstStyle/>
                    <a:p>
                      <a:r>
                        <a:rPr lang="en-GB"/>
                        <a:t>Year 1</a:t>
                      </a:r>
                    </a:p>
                  </a:txBody>
                  <a:tcPr/>
                </a:tc>
                <a:tc>
                  <a:txBody>
                    <a:bodyPr/>
                    <a:lstStyle/>
                    <a:p>
                      <a:r>
                        <a:rPr kumimoji="0" lang="en-GB" sz="1800" b="0" i="0" u="none" strike="noStrike" kern="1200" baseline="0">
                          <a:solidFill>
                            <a:schemeClr val="dk1"/>
                          </a:solidFill>
                          <a:latin typeface="+mn-lt"/>
                          <a:ea typeface="+mn-ea"/>
                          <a:cs typeface="+mn-cs"/>
                        </a:rPr>
                        <a:t>Count in multiples of 2, 5 and 10. Recall and use doubles to 10 and corresponding halves.</a:t>
                      </a:r>
                    </a:p>
                  </a:txBody>
                  <a:tcPr/>
                </a:tc>
                <a:extLst>
                  <a:ext uri="{0D108BD9-81ED-4DB2-BD59-A6C34878D82A}">
                    <a16:rowId xmlns:a16="http://schemas.microsoft.com/office/drawing/2014/main" val="3130520751"/>
                  </a:ext>
                </a:extLst>
              </a:tr>
              <a:tr h="1304383">
                <a:tc>
                  <a:txBody>
                    <a:bodyPr/>
                    <a:lstStyle/>
                    <a:p>
                      <a:r>
                        <a:rPr lang="en-GB"/>
                        <a:t>Year 2</a:t>
                      </a:r>
                    </a:p>
                  </a:txBody>
                  <a:tcPr/>
                </a:tc>
                <a:tc>
                  <a:txBody>
                    <a:bodyPr/>
                    <a:lstStyle/>
                    <a:p>
                      <a:r>
                        <a:rPr lang="en-GB"/>
                        <a:t>Recall and use multiplication</a:t>
                      </a:r>
                      <a:r>
                        <a:rPr lang="en-GB" baseline="0"/>
                        <a:t> and division facts for the </a:t>
                      </a:r>
                      <a:r>
                        <a:rPr lang="en-GB" baseline="0">
                          <a:solidFill>
                            <a:srgbClr val="FF0000"/>
                          </a:solidFill>
                        </a:rPr>
                        <a:t>2, 5 </a:t>
                      </a:r>
                      <a:r>
                        <a:rPr lang="en-GB" baseline="0"/>
                        <a:t>and </a:t>
                      </a:r>
                      <a:r>
                        <a:rPr lang="en-GB" baseline="0">
                          <a:solidFill>
                            <a:srgbClr val="FF0000"/>
                          </a:solidFill>
                        </a:rPr>
                        <a:t>10</a:t>
                      </a:r>
                      <a:r>
                        <a:rPr lang="en-GB" baseline="0"/>
                        <a:t> multiplication tables, including recognising odd and even numbers</a:t>
                      </a:r>
                      <a:r>
                        <a:rPr lang="en-GB"/>
                        <a:t> </a:t>
                      </a:r>
                    </a:p>
                  </a:txBody>
                  <a:tcPr/>
                </a:tc>
                <a:extLst>
                  <a:ext uri="{0D108BD9-81ED-4DB2-BD59-A6C34878D82A}">
                    <a16:rowId xmlns:a16="http://schemas.microsoft.com/office/drawing/2014/main" val="1416463378"/>
                  </a:ext>
                </a:extLst>
              </a:tr>
              <a:tr h="1003372">
                <a:tc>
                  <a:txBody>
                    <a:bodyPr/>
                    <a:lstStyle/>
                    <a:p>
                      <a:r>
                        <a:rPr lang="en-GB"/>
                        <a:t>Year 3</a:t>
                      </a:r>
                    </a:p>
                  </a:txBody>
                  <a:tcPr/>
                </a:tc>
                <a:tc>
                  <a:txBody>
                    <a:bodyPr/>
                    <a:lstStyle/>
                    <a:p>
                      <a:r>
                        <a:rPr lang="en-GB"/>
                        <a:t>Recall and use multiplication</a:t>
                      </a:r>
                      <a:r>
                        <a:rPr lang="en-GB" baseline="0"/>
                        <a:t> and division facts for the </a:t>
                      </a:r>
                      <a:r>
                        <a:rPr lang="en-GB" baseline="0">
                          <a:solidFill>
                            <a:srgbClr val="FF0000"/>
                          </a:solidFill>
                        </a:rPr>
                        <a:t>3, 4 </a:t>
                      </a:r>
                      <a:r>
                        <a:rPr lang="en-GB" baseline="0"/>
                        <a:t>and</a:t>
                      </a:r>
                      <a:r>
                        <a:rPr lang="en-GB" baseline="0">
                          <a:solidFill>
                            <a:srgbClr val="FF0000"/>
                          </a:solidFill>
                        </a:rPr>
                        <a:t> 8 </a:t>
                      </a:r>
                      <a:r>
                        <a:rPr lang="en-GB" baseline="0"/>
                        <a:t>multiplication tables</a:t>
                      </a:r>
                      <a:endParaRPr lang="en-GB"/>
                    </a:p>
                  </a:txBody>
                  <a:tcPr/>
                </a:tc>
                <a:extLst>
                  <a:ext uri="{0D108BD9-81ED-4DB2-BD59-A6C34878D82A}">
                    <a16:rowId xmlns:a16="http://schemas.microsoft.com/office/drawing/2014/main" val="998368642"/>
                  </a:ext>
                </a:extLst>
              </a:tr>
              <a:tr h="1003372">
                <a:tc>
                  <a:txBody>
                    <a:bodyPr/>
                    <a:lstStyle/>
                    <a:p>
                      <a:r>
                        <a:rPr lang="en-GB"/>
                        <a:t>Year 4</a:t>
                      </a:r>
                    </a:p>
                  </a:txBody>
                  <a:tcPr/>
                </a:tc>
                <a:tc>
                  <a:txBody>
                    <a:bodyPr/>
                    <a:lstStyle/>
                    <a:p>
                      <a:r>
                        <a:rPr lang="en-GB"/>
                        <a:t>Recall multiplication</a:t>
                      </a:r>
                      <a:r>
                        <a:rPr lang="en-GB" baseline="0"/>
                        <a:t> and division facts for multiplication tables up to </a:t>
                      </a:r>
                      <a:r>
                        <a:rPr lang="en-GB" baseline="0">
                          <a:solidFill>
                            <a:srgbClr val="FF0000"/>
                          </a:solidFill>
                        </a:rPr>
                        <a:t>12 x 12</a:t>
                      </a:r>
                      <a:endParaRPr lang="en-GB">
                        <a:solidFill>
                          <a:srgbClr val="FF0000"/>
                        </a:solidFill>
                      </a:endParaRPr>
                    </a:p>
                  </a:txBody>
                  <a:tcPr/>
                </a:tc>
                <a:extLst>
                  <a:ext uri="{0D108BD9-81ED-4DB2-BD59-A6C34878D82A}">
                    <a16:rowId xmlns:a16="http://schemas.microsoft.com/office/drawing/2014/main" val="1693882089"/>
                  </a:ext>
                </a:extLst>
              </a:tr>
              <a:tr h="406923">
                <a:tc>
                  <a:txBody>
                    <a:bodyPr/>
                    <a:lstStyle/>
                    <a:p>
                      <a:r>
                        <a:rPr lang="en-GB"/>
                        <a:t>Year 5 and 6</a:t>
                      </a:r>
                    </a:p>
                  </a:txBody>
                  <a:tcPr/>
                </a:tc>
                <a:tc>
                  <a:txBody>
                    <a:bodyPr/>
                    <a:lstStyle/>
                    <a:p>
                      <a:r>
                        <a:rPr lang="en-GB"/>
                        <a:t>Children are expected</a:t>
                      </a:r>
                      <a:r>
                        <a:rPr lang="en-GB" baseline="0"/>
                        <a:t> to already be fluent in their multiplication and division  facts</a:t>
                      </a:r>
                      <a:endParaRPr lang="en-GB"/>
                    </a:p>
                  </a:txBody>
                  <a:tcPr/>
                </a:tc>
                <a:extLst>
                  <a:ext uri="{0D108BD9-81ED-4DB2-BD59-A6C34878D82A}">
                    <a16:rowId xmlns:a16="http://schemas.microsoft.com/office/drawing/2014/main" val="1257968056"/>
                  </a:ext>
                </a:extLst>
              </a:tr>
            </a:tbl>
          </a:graphicData>
        </a:graphic>
      </p:graphicFrame>
    </p:spTree>
    <p:extLst>
      <p:ext uri="{BB962C8B-B14F-4D97-AF65-F5344CB8AC3E}">
        <p14:creationId xmlns:p14="http://schemas.microsoft.com/office/powerpoint/2010/main" val="33195857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23664"/>
            <a:ext cx="8208912" cy="1200329"/>
          </a:xfrm>
          <a:prstGeom prst="rect">
            <a:avLst/>
          </a:prstGeom>
        </p:spPr>
        <p:txBody>
          <a:bodyPr wrap="square">
            <a:spAutoFit/>
          </a:bodyPr>
          <a:lstStyle/>
          <a:p>
            <a:pPr algn="ctr"/>
            <a:r>
              <a:rPr lang="en-GB" sz="5400"/>
              <a:t>Times Tables</a:t>
            </a:r>
          </a:p>
          <a:p>
            <a:endParaRPr lang="en-GB"/>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820" y="1004828"/>
            <a:ext cx="8640960" cy="5691191"/>
          </a:xfrm>
          <a:prstGeom prst="rect">
            <a:avLst/>
          </a:prstGeom>
        </p:spPr>
      </p:pic>
    </p:spTree>
    <p:extLst>
      <p:ext uri="{BB962C8B-B14F-4D97-AF65-F5344CB8AC3E}">
        <p14:creationId xmlns:p14="http://schemas.microsoft.com/office/powerpoint/2010/main" val="19612794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1536" y="143716"/>
            <a:ext cx="8229600" cy="1399032"/>
          </a:xfrm>
        </p:spPr>
        <p:txBody>
          <a:bodyPr/>
          <a:lstStyle/>
          <a:p>
            <a:r>
              <a:rPr lang="en-GB"/>
              <a:t>Times tables</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184940">
            <a:off x="386878" y="2403934"/>
            <a:ext cx="2006090" cy="356464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cap="flat">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accent1"/>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89123">
            <a:off x="4664331" y="2154792"/>
            <a:ext cx="2108214" cy="4464496"/>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cap="flat">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accent1"/>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414790">
            <a:off x="2720657" y="1995692"/>
            <a:ext cx="1623119" cy="4782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57168">
            <a:off x="7168750" y="1476163"/>
            <a:ext cx="1611066" cy="5117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2583" y="126722"/>
            <a:ext cx="21431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88224" y="156621"/>
            <a:ext cx="2232248" cy="1179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82628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07E11-7DE6-4513-193F-140FF2DDC0A4}"/>
              </a:ext>
            </a:extLst>
          </p:cNvPr>
          <p:cNvSpPr>
            <a:spLocks noGrp="1"/>
          </p:cNvSpPr>
          <p:nvPr>
            <p:ph type="title"/>
          </p:nvPr>
        </p:nvSpPr>
        <p:spPr>
          <a:xfrm>
            <a:off x="457200" y="408171"/>
            <a:ext cx="8229600" cy="1399032"/>
          </a:xfrm>
        </p:spPr>
        <p:txBody>
          <a:bodyPr>
            <a:noAutofit/>
          </a:bodyPr>
          <a:lstStyle/>
          <a:p>
            <a:pPr algn="ctr"/>
            <a:r>
              <a:rPr lang="en-GB" sz="6000"/>
              <a:t>How do our times tables link to fractions?</a:t>
            </a:r>
          </a:p>
        </p:txBody>
      </p:sp>
      <p:pic>
        <p:nvPicPr>
          <p:cNvPr id="4" name="Picture 3">
            <a:extLst>
              <a:ext uri="{FF2B5EF4-FFF2-40B4-BE49-F238E27FC236}">
                <a16:creationId xmlns:a16="http://schemas.microsoft.com/office/drawing/2014/main" id="{B0CEC3E2-9F29-7855-D051-E24E129392D8}"/>
              </a:ext>
            </a:extLst>
          </p:cNvPr>
          <p:cNvPicPr>
            <a:picLocks noChangeAspect="1"/>
          </p:cNvPicPr>
          <p:nvPr/>
        </p:nvPicPr>
        <p:blipFill>
          <a:blip r:embed="rId2"/>
          <a:stretch>
            <a:fillRect/>
          </a:stretch>
        </p:blipFill>
        <p:spPr>
          <a:xfrm>
            <a:off x="777007" y="2311121"/>
            <a:ext cx="7589986" cy="4029045"/>
          </a:xfrm>
          <a:prstGeom prst="rect">
            <a:avLst/>
          </a:prstGeom>
        </p:spPr>
      </p:pic>
    </p:spTree>
    <p:extLst>
      <p:ext uri="{BB962C8B-B14F-4D97-AF65-F5344CB8AC3E}">
        <p14:creationId xmlns:p14="http://schemas.microsoft.com/office/powerpoint/2010/main" val="35667766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tx1"/>
                </a:solidFill>
              </a:rPr>
              <a:t>How would you approach this?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9401" y="1569889"/>
            <a:ext cx="6945198" cy="4853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23045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at is Cognitive Overload? Causes, Effects, And Solutions | TalentCards">
            <a:extLst>
              <a:ext uri="{FF2B5EF4-FFF2-40B4-BE49-F238E27FC236}">
                <a16:creationId xmlns:a16="http://schemas.microsoft.com/office/drawing/2014/main" id="{5EE4F3CA-C8FE-222B-EBA9-102854B8BC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441" y="604862"/>
            <a:ext cx="8249117" cy="5503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50361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60A3A358-B11E-12E1-BC06-6E9857193079}"/>
              </a:ext>
            </a:extLst>
          </p:cNvPr>
          <p:cNvSpPr>
            <a:spLocks noGrp="1"/>
          </p:cNvSpPr>
          <p:nvPr>
            <p:ph type="title"/>
          </p:nvPr>
        </p:nvSpPr>
        <p:spPr>
          <a:xfrm>
            <a:off x="0" y="797605"/>
            <a:ext cx="8704741" cy="1700981"/>
          </a:xfrm>
        </p:spPr>
        <p:txBody>
          <a:bodyPr>
            <a:normAutofit fontScale="90000"/>
          </a:bodyPr>
          <a:lstStyle/>
          <a:p>
            <a:pPr marL="457200" indent="-457200" algn="ctr"/>
            <a:r>
              <a:rPr lang="en-GB" sz="4400">
                <a:solidFill>
                  <a:schemeClr val="tx1"/>
                </a:solidFill>
              </a:rPr>
              <a:t>   To know all the times table facts and making connections. E.g. 6 x 7, </a:t>
            </a:r>
            <a:br>
              <a:rPr lang="en-GB" sz="4400">
                <a:solidFill>
                  <a:schemeClr val="tx1"/>
                </a:solidFill>
              </a:rPr>
            </a:br>
            <a:r>
              <a:rPr lang="en-GB" sz="4400">
                <a:solidFill>
                  <a:schemeClr val="tx1"/>
                </a:solidFill>
              </a:rPr>
              <a:t>60 x 70. 5 minutes a day to embed it. </a:t>
            </a:r>
            <a:br>
              <a:rPr lang="en-GB" sz="4400">
                <a:solidFill>
                  <a:schemeClr val="tx1"/>
                </a:solidFill>
              </a:rPr>
            </a:br>
            <a:br>
              <a:rPr lang="en-GB" sz="4400"/>
            </a:br>
            <a:endParaRPr lang="en-GB"/>
          </a:p>
        </p:txBody>
      </p:sp>
      <p:sp>
        <p:nvSpPr>
          <p:cNvPr id="13" name="TextBox 12">
            <a:extLst>
              <a:ext uri="{FF2B5EF4-FFF2-40B4-BE49-F238E27FC236}">
                <a16:creationId xmlns:a16="http://schemas.microsoft.com/office/drawing/2014/main" id="{B68C81A0-8476-58C2-AB76-CDD19D33ACFB}"/>
              </a:ext>
            </a:extLst>
          </p:cNvPr>
          <p:cNvSpPr txBox="1"/>
          <p:nvPr/>
        </p:nvSpPr>
        <p:spPr>
          <a:xfrm>
            <a:off x="2957659" y="2733771"/>
            <a:ext cx="3327662" cy="3506772"/>
          </a:xfrm>
          <a:prstGeom prst="rect">
            <a:avLst/>
          </a:prstGeom>
          <a:solidFill>
            <a:schemeClr val="accent6">
              <a:lumMod val="40000"/>
              <a:lumOff val="60000"/>
            </a:schemeClr>
          </a:solidFill>
        </p:spPr>
        <p:txBody>
          <a:bodyPr wrap="square" rtlCol="0">
            <a:spAutoFit/>
          </a:bodyPr>
          <a:lstStyle/>
          <a:p>
            <a:endParaRPr lang="en-GB"/>
          </a:p>
        </p:txBody>
      </p:sp>
      <p:sp>
        <p:nvSpPr>
          <p:cNvPr id="14" name="TextBox 13">
            <a:extLst>
              <a:ext uri="{FF2B5EF4-FFF2-40B4-BE49-F238E27FC236}">
                <a16:creationId xmlns:a16="http://schemas.microsoft.com/office/drawing/2014/main" id="{F1678E7D-647B-47F1-84CB-A247929E23BF}"/>
              </a:ext>
            </a:extLst>
          </p:cNvPr>
          <p:cNvSpPr txBox="1"/>
          <p:nvPr/>
        </p:nvSpPr>
        <p:spPr>
          <a:xfrm>
            <a:off x="2922309" y="3429000"/>
            <a:ext cx="3327662" cy="3416320"/>
          </a:xfrm>
          <a:prstGeom prst="rect">
            <a:avLst/>
          </a:prstGeom>
          <a:noFill/>
        </p:spPr>
        <p:txBody>
          <a:bodyPr wrap="square" rtlCol="0">
            <a:spAutoFit/>
          </a:bodyPr>
          <a:lstStyle/>
          <a:p>
            <a:pPr algn="ctr"/>
            <a:r>
              <a:rPr lang="en-GB" sz="3200">
                <a:solidFill>
                  <a:schemeClr val="bg1">
                    <a:lumMod val="65000"/>
                    <a:lumOff val="35000"/>
                  </a:schemeClr>
                </a:solidFill>
                <a:latin typeface="Comic Sans MS" panose="030F0702030302020204" pitchFamily="66" charset="0"/>
              </a:rPr>
              <a:t>If I know…</a:t>
            </a:r>
          </a:p>
          <a:p>
            <a:pPr algn="ctr"/>
            <a:endParaRPr lang="en-GB" sz="3200">
              <a:solidFill>
                <a:schemeClr val="bg1">
                  <a:lumMod val="65000"/>
                  <a:lumOff val="35000"/>
                </a:schemeClr>
              </a:solidFill>
              <a:latin typeface="Comic Sans MS" panose="030F0702030302020204" pitchFamily="66" charset="0"/>
            </a:endParaRPr>
          </a:p>
          <a:p>
            <a:pPr algn="ctr"/>
            <a:r>
              <a:rPr lang="en-GB" sz="3200">
                <a:solidFill>
                  <a:schemeClr val="bg1">
                    <a:lumMod val="65000"/>
                    <a:lumOff val="35000"/>
                  </a:schemeClr>
                </a:solidFill>
                <a:latin typeface="Comic Sans MS" panose="030F0702030302020204" pitchFamily="66" charset="0"/>
              </a:rPr>
              <a:t>4 x 6 = 24</a:t>
            </a:r>
          </a:p>
          <a:p>
            <a:pPr algn="ctr"/>
            <a:endParaRPr lang="en-GB" sz="3200">
              <a:solidFill>
                <a:schemeClr val="bg1">
                  <a:lumMod val="65000"/>
                  <a:lumOff val="35000"/>
                </a:schemeClr>
              </a:solidFill>
              <a:latin typeface="Comic Sans MS" panose="030F0702030302020204" pitchFamily="66" charset="0"/>
            </a:endParaRPr>
          </a:p>
          <a:p>
            <a:pPr algn="ctr"/>
            <a:r>
              <a:rPr lang="en-GB" sz="3200">
                <a:solidFill>
                  <a:schemeClr val="bg1">
                    <a:lumMod val="65000"/>
                    <a:lumOff val="35000"/>
                  </a:schemeClr>
                </a:solidFill>
                <a:latin typeface="Comic Sans MS" panose="030F0702030302020204" pitchFamily="66" charset="0"/>
              </a:rPr>
              <a:t>I also know</a:t>
            </a:r>
          </a:p>
          <a:p>
            <a:pPr algn="ctr"/>
            <a:endParaRPr lang="en-GB" sz="2800">
              <a:solidFill>
                <a:schemeClr val="bg1">
                  <a:lumMod val="65000"/>
                  <a:lumOff val="35000"/>
                </a:schemeClr>
              </a:solidFill>
              <a:latin typeface="Comic Sans MS" panose="030F0702030302020204" pitchFamily="66" charset="0"/>
            </a:endParaRPr>
          </a:p>
          <a:p>
            <a:pPr algn="ctr"/>
            <a:endParaRPr lang="en-GB" sz="2800">
              <a:latin typeface="Comic Sans MS" panose="030F0702030302020204" pitchFamily="66" charset="0"/>
            </a:endParaRPr>
          </a:p>
        </p:txBody>
      </p:sp>
      <p:cxnSp>
        <p:nvCxnSpPr>
          <p:cNvPr id="15" name="Straight Arrow Connector 14">
            <a:extLst>
              <a:ext uri="{FF2B5EF4-FFF2-40B4-BE49-F238E27FC236}">
                <a16:creationId xmlns:a16="http://schemas.microsoft.com/office/drawing/2014/main" id="{4E7251DB-62C3-A5BD-A416-C0ABA2A95AFA}"/>
              </a:ext>
            </a:extLst>
          </p:cNvPr>
          <p:cNvCxnSpPr/>
          <p:nvPr/>
        </p:nvCxnSpPr>
        <p:spPr>
          <a:xfrm>
            <a:off x="5840690" y="5093995"/>
            <a:ext cx="1989055" cy="911363"/>
          </a:xfrm>
          <a:prstGeom prst="straightConnector1">
            <a:avLst/>
          </a:prstGeom>
          <a:ln w="127000">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938345BA-D33E-4AAB-B3A5-94E9FE631500}"/>
              </a:ext>
            </a:extLst>
          </p:cNvPr>
          <p:cNvCxnSpPr>
            <a:cxnSpLocks/>
          </p:cNvCxnSpPr>
          <p:nvPr/>
        </p:nvCxnSpPr>
        <p:spPr>
          <a:xfrm flipH="1" flipV="1">
            <a:off x="1544815" y="2376387"/>
            <a:ext cx="1699181" cy="1098359"/>
          </a:xfrm>
          <a:prstGeom prst="straightConnector1">
            <a:avLst/>
          </a:prstGeom>
          <a:ln w="1270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4D904CB6-2049-8A16-6537-310079B936B6}"/>
              </a:ext>
            </a:extLst>
          </p:cNvPr>
          <p:cNvCxnSpPr>
            <a:cxnSpLocks/>
          </p:cNvCxnSpPr>
          <p:nvPr/>
        </p:nvCxnSpPr>
        <p:spPr>
          <a:xfrm flipV="1">
            <a:off x="5761347" y="2832468"/>
            <a:ext cx="1960777" cy="613370"/>
          </a:xfrm>
          <a:prstGeom prst="straightConnector1">
            <a:avLst/>
          </a:prstGeom>
          <a:ln w="12700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75EDE608-D1DD-3613-7661-A742BAC4B808}"/>
              </a:ext>
            </a:extLst>
          </p:cNvPr>
          <p:cNvCxnSpPr>
            <a:cxnSpLocks/>
          </p:cNvCxnSpPr>
          <p:nvPr/>
        </p:nvCxnSpPr>
        <p:spPr>
          <a:xfrm flipH="1">
            <a:off x="2139881" y="4816286"/>
            <a:ext cx="1225487" cy="1201210"/>
          </a:xfrm>
          <a:prstGeom prst="straightConnector1">
            <a:avLst/>
          </a:prstGeom>
          <a:ln w="1270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70232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D98D9-E9B4-E27F-7813-4241E36C703D}"/>
              </a:ext>
            </a:extLst>
          </p:cNvPr>
          <p:cNvSpPr>
            <a:spLocks noGrp="1"/>
          </p:cNvSpPr>
          <p:nvPr>
            <p:ph type="title"/>
          </p:nvPr>
        </p:nvSpPr>
        <p:spPr/>
        <p:txBody>
          <a:bodyPr/>
          <a:lstStyle/>
          <a:p>
            <a:pPr algn="ctr"/>
            <a:r>
              <a:rPr lang="en-GB" sz="4000">
                <a:solidFill>
                  <a:schemeClr val="tx1"/>
                </a:solidFill>
              </a:rPr>
              <a:t>Questions where times tables knowledge is essential.</a:t>
            </a:r>
            <a:endParaRPr lang="en-GB"/>
          </a:p>
        </p:txBody>
      </p:sp>
      <p:pic>
        <p:nvPicPr>
          <p:cNvPr id="4" name="Picture 3">
            <a:extLst>
              <a:ext uri="{FF2B5EF4-FFF2-40B4-BE49-F238E27FC236}">
                <a16:creationId xmlns:a16="http://schemas.microsoft.com/office/drawing/2014/main" id="{A6CBD0AD-D698-AE91-FC1B-E19F53EC6555}"/>
              </a:ext>
            </a:extLst>
          </p:cNvPr>
          <p:cNvPicPr>
            <a:picLocks noChangeAspect="1"/>
          </p:cNvPicPr>
          <p:nvPr/>
        </p:nvPicPr>
        <p:blipFill>
          <a:blip r:embed="rId2"/>
          <a:stretch>
            <a:fillRect/>
          </a:stretch>
        </p:blipFill>
        <p:spPr>
          <a:xfrm>
            <a:off x="1605496" y="1670452"/>
            <a:ext cx="5933007" cy="4920054"/>
          </a:xfrm>
          <a:prstGeom prst="rect">
            <a:avLst/>
          </a:prstGeom>
        </p:spPr>
      </p:pic>
    </p:spTree>
    <p:extLst>
      <p:ext uri="{BB962C8B-B14F-4D97-AF65-F5344CB8AC3E}">
        <p14:creationId xmlns:p14="http://schemas.microsoft.com/office/powerpoint/2010/main" val="33783025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D98D9-E9B4-E27F-7813-4241E36C703D}"/>
              </a:ext>
            </a:extLst>
          </p:cNvPr>
          <p:cNvSpPr>
            <a:spLocks noGrp="1"/>
          </p:cNvSpPr>
          <p:nvPr>
            <p:ph type="title"/>
          </p:nvPr>
        </p:nvSpPr>
        <p:spPr/>
        <p:txBody>
          <a:bodyPr/>
          <a:lstStyle/>
          <a:p>
            <a:pPr algn="ctr"/>
            <a:r>
              <a:rPr lang="en-GB" sz="4000">
                <a:solidFill>
                  <a:schemeClr val="tx1"/>
                </a:solidFill>
              </a:rPr>
              <a:t>Questions where times tables knowledge is essential.</a:t>
            </a:r>
            <a:endParaRPr lang="en-GB"/>
          </a:p>
        </p:txBody>
      </p:sp>
      <p:pic>
        <p:nvPicPr>
          <p:cNvPr id="4" name="Picture 3">
            <a:extLst>
              <a:ext uri="{FF2B5EF4-FFF2-40B4-BE49-F238E27FC236}">
                <a16:creationId xmlns:a16="http://schemas.microsoft.com/office/drawing/2014/main" id="{152EB4BD-5C8A-8DE4-26A1-915652C20971}"/>
              </a:ext>
            </a:extLst>
          </p:cNvPr>
          <p:cNvPicPr>
            <a:picLocks noChangeAspect="1"/>
          </p:cNvPicPr>
          <p:nvPr/>
        </p:nvPicPr>
        <p:blipFill>
          <a:blip r:embed="rId2"/>
          <a:stretch>
            <a:fillRect/>
          </a:stretch>
        </p:blipFill>
        <p:spPr>
          <a:xfrm>
            <a:off x="1031177" y="1950754"/>
            <a:ext cx="7081645" cy="4502100"/>
          </a:xfrm>
          <a:prstGeom prst="rect">
            <a:avLst/>
          </a:prstGeom>
        </p:spPr>
      </p:pic>
    </p:spTree>
    <p:extLst>
      <p:ext uri="{BB962C8B-B14F-4D97-AF65-F5344CB8AC3E}">
        <p14:creationId xmlns:p14="http://schemas.microsoft.com/office/powerpoint/2010/main" val="41760241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D98D9-E9B4-E27F-7813-4241E36C703D}"/>
              </a:ext>
            </a:extLst>
          </p:cNvPr>
          <p:cNvSpPr>
            <a:spLocks noGrp="1"/>
          </p:cNvSpPr>
          <p:nvPr>
            <p:ph type="title"/>
          </p:nvPr>
        </p:nvSpPr>
        <p:spPr/>
        <p:txBody>
          <a:bodyPr/>
          <a:lstStyle/>
          <a:p>
            <a:pPr algn="ctr"/>
            <a:r>
              <a:rPr lang="en-GB" sz="4000">
                <a:solidFill>
                  <a:schemeClr val="tx1"/>
                </a:solidFill>
              </a:rPr>
              <a:t>Questions where times tables knowledge is essential.</a:t>
            </a:r>
            <a:endParaRPr lang="en-GB"/>
          </a:p>
        </p:txBody>
      </p:sp>
      <p:pic>
        <p:nvPicPr>
          <p:cNvPr id="4" name="Picture 3">
            <a:extLst>
              <a:ext uri="{FF2B5EF4-FFF2-40B4-BE49-F238E27FC236}">
                <a16:creationId xmlns:a16="http://schemas.microsoft.com/office/drawing/2014/main" id="{B04F6B60-26B4-BEE8-B6CB-ED997F817946}"/>
              </a:ext>
            </a:extLst>
          </p:cNvPr>
          <p:cNvPicPr>
            <a:picLocks noChangeAspect="1"/>
          </p:cNvPicPr>
          <p:nvPr/>
        </p:nvPicPr>
        <p:blipFill>
          <a:blip r:embed="rId2"/>
          <a:stretch>
            <a:fillRect/>
          </a:stretch>
        </p:blipFill>
        <p:spPr>
          <a:xfrm>
            <a:off x="122903" y="2133410"/>
            <a:ext cx="8898194" cy="2098544"/>
          </a:xfrm>
          <a:prstGeom prst="rect">
            <a:avLst/>
          </a:prstGeom>
        </p:spPr>
      </p:pic>
    </p:spTree>
    <p:extLst>
      <p:ext uri="{BB962C8B-B14F-4D97-AF65-F5344CB8AC3E}">
        <p14:creationId xmlns:p14="http://schemas.microsoft.com/office/powerpoint/2010/main" val="32842410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D98D9-E9B4-E27F-7813-4241E36C703D}"/>
              </a:ext>
            </a:extLst>
          </p:cNvPr>
          <p:cNvSpPr>
            <a:spLocks noGrp="1"/>
          </p:cNvSpPr>
          <p:nvPr>
            <p:ph type="title"/>
          </p:nvPr>
        </p:nvSpPr>
        <p:spPr/>
        <p:txBody>
          <a:bodyPr/>
          <a:lstStyle/>
          <a:p>
            <a:pPr algn="ctr"/>
            <a:r>
              <a:rPr lang="en-GB" sz="4000">
                <a:solidFill>
                  <a:schemeClr val="tx1"/>
                </a:solidFill>
              </a:rPr>
              <a:t>Questions where times tables knowledge is essential.</a:t>
            </a:r>
            <a:endParaRPr lang="en-GB"/>
          </a:p>
        </p:txBody>
      </p:sp>
      <p:pic>
        <p:nvPicPr>
          <p:cNvPr id="5" name="Picture 4">
            <a:extLst>
              <a:ext uri="{FF2B5EF4-FFF2-40B4-BE49-F238E27FC236}">
                <a16:creationId xmlns:a16="http://schemas.microsoft.com/office/drawing/2014/main" id="{EA325011-8B81-9E2E-7A81-F0B73DE716B2}"/>
              </a:ext>
            </a:extLst>
          </p:cNvPr>
          <p:cNvPicPr>
            <a:picLocks noChangeAspect="1"/>
          </p:cNvPicPr>
          <p:nvPr/>
        </p:nvPicPr>
        <p:blipFill>
          <a:blip r:embed="rId2"/>
          <a:stretch>
            <a:fillRect/>
          </a:stretch>
        </p:blipFill>
        <p:spPr>
          <a:xfrm>
            <a:off x="957175" y="1766417"/>
            <a:ext cx="7229649" cy="4824089"/>
          </a:xfrm>
          <a:prstGeom prst="rect">
            <a:avLst/>
          </a:prstGeom>
        </p:spPr>
      </p:pic>
    </p:spTree>
    <p:extLst>
      <p:ext uri="{BB962C8B-B14F-4D97-AF65-F5344CB8AC3E}">
        <p14:creationId xmlns:p14="http://schemas.microsoft.com/office/powerpoint/2010/main" val="41075238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2B474-BCC7-C4B1-39A4-B24272EE96F1}"/>
              </a:ext>
            </a:extLst>
          </p:cNvPr>
          <p:cNvSpPr>
            <a:spLocks noGrp="1"/>
          </p:cNvSpPr>
          <p:nvPr>
            <p:ph type="title"/>
          </p:nvPr>
        </p:nvSpPr>
        <p:spPr>
          <a:xfrm>
            <a:off x="914400" y="0"/>
            <a:ext cx="8229600" cy="1399032"/>
          </a:xfrm>
        </p:spPr>
        <p:txBody>
          <a:bodyPr>
            <a:normAutofit/>
          </a:bodyPr>
          <a:lstStyle/>
          <a:p>
            <a:r>
              <a:rPr lang="en-GB" sz="4400">
                <a:solidFill>
                  <a:schemeClr val="tx1"/>
                </a:solidFill>
              </a:rPr>
              <a:t>Square and cube numbers.</a:t>
            </a:r>
            <a:endParaRPr lang="en-GB">
              <a:solidFill>
                <a:schemeClr val="tx1"/>
              </a:solidFill>
            </a:endParaRPr>
          </a:p>
        </p:txBody>
      </p:sp>
      <p:pic>
        <p:nvPicPr>
          <p:cNvPr id="4" name="Picture 3">
            <a:extLst>
              <a:ext uri="{FF2B5EF4-FFF2-40B4-BE49-F238E27FC236}">
                <a16:creationId xmlns:a16="http://schemas.microsoft.com/office/drawing/2014/main" id="{006EA7FD-458A-E7E2-F142-7C4443B7146A}"/>
              </a:ext>
            </a:extLst>
          </p:cNvPr>
          <p:cNvPicPr>
            <a:picLocks noChangeAspect="1"/>
          </p:cNvPicPr>
          <p:nvPr/>
        </p:nvPicPr>
        <p:blipFill>
          <a:blip r:embed="rId2"/>
          <a:stretch>
            <a:fillRect/>
          </a:stretch>
        </p:blipFill>
        <p:spPr>
          <a:xfrm>
            <a:off x="306371" y="1524379"/>
            <a:ext cx="3470674" cy="2348992"/>
          </a:xfrm>
          <a:prstGeom prst="rect">
            <a:avLst/>
          </a:prstGeom>
        </p:spPr>
      </p:pic>
      <p:pic>
        <p:nvPicPr>
          <p:cNvPr id="5" name="Picture 4">
            <a:extLst>
              <a:ext uri="{FF2B5EF4-FFF2-40B4-BE49-F238E27FC236}">
                <a16:creationId xmlns:a16="http://schemas.microsoft.com/office/drawing/2014/main" id="{334921F4-061A-5F7D-49A4-D70F2F88B167}"/>
              </a:ext>
            </a:extLst>
          </p:cNvPr>
          <p:cNvPicPr>
            <a:picLocks noChangeAspect="1"/>
          </p:cNvPicPr>
          <p:nvPr/>
        </p:nvPicPr>
        <p:blipFill>
          <a:blip r:embed="rId3"/>
          <a:stretch>
            <a:fillRect/>
          </a:stretch>
        </p:blipFill>
        <p:spPr>
          <a:xfrm>
            <a:off x="457200" y="4159124"/>
            <a:ext cx="8031637" cy="2259328"/>
          </a:xfrm>
          <a:prstGeom prst="rect">
            <a:avLst/>
          </a:prstGeom>
        </p:spPr>
      </p:pic>
      <p:pic>
        <p:nvPicPr>
          <p:cNvPr id="7" name="Picture 6">
            <a:extLst>
              <a:ext uri="{FF2B5EF4-FFF2-40B4-BE49-F238E27FC236}">
                <a16:creationId xmlns:a16="http://schemas.microsoft.com/office/drawing/2014/main" id="{E1BA76AF-E6A9-C552-A852-5E6B3758A432}"/>
              </a:ext>
            </a:extLst>
          </p:cNvPr>
          <p:cNvPicPr>
            <a:picLocks noChangeAspect="1"/>
          </p:cNvPicPr>
          <p:nvPr/>
        </p:nvPicPr>
        <p:blipFill>
          <a:blip r:embed="rId4"/>
          <a:stretch>
            <a:fillRect/>
          </a:stretch>
        </p:blipFill>
        <p:spPr>
          <a:xfrm>
            <a:off x="4098647" y="1678690"/>
            <a:ext cx="4864363" cy="2040371"/>
          </a:xfrm>
          <a:prstGeom prst="rect">
            <a:avLst/>
          </a:prstGeom>
        </p:spPr>
      </p:pic>
    </p:spTree>
    <p:extLst>
      <p:ext uri="{BB962C8B-B14F-4D97-AF65-F5344CB8AC3E}">
        <p14:creationId xmlns:p14="http://schemas.microsoft.com/office/powerpoint/2010/main" val="16697364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5F4F1-2368-875A-FDF8-653202C1FC92}"/>
              </a:ext>
            </a:extLst>
          </p:cNvPr>
          <p:cNvSpPr>
            <a:spLocks noGrp="1"/>
          </p:cNvSpPr>
          <p:nvPr>
            <p:ph type="title"/>
          </p:nvPr>
        </p:nvSpPr>
        <p:spPr>
          <a:xfrm>
            <a:off x="313441" y="792848"/>
            <a:ext cx="8229600" cy="1399032"/>
          </a:xfrm>
        </p:spPr>
        <p:txBody>
          <a:bodyPr>
            <a:normAutofit fontScale="90000"/>
          </a:bodyPr>
          <a:lstStyle/>
          <a:p>
            <a:pPr algn="ctr"/>
            <a:r>
              <a:rPr lang="en-GB" sz="4400">
                <a:solidFill>
                  <a:schemeClr val="tx1"/>
                </a:solidFill>
              </a:rPr>
              <a:t>Why do we need to know the times tables in the year 5 and 6 curriculum? Efficient methods.</a:t>
            </a:r>
            <a:br>
              <a:rPr lang="en-GB" sz="4400"/>
            </a:br>
            <a:endParaRPr lang="en-GB"/>
          </a:p>
        </p:txBody>
      </p:sp>
      <p:sp>
        <p:nvSpPr>
          <p:cNvPr id="3" name="TextBox 2">
            <a:extLst>
              <a:ext uri="{FF2B5EF4-FFF2-40B4-BE49-F238E27FC236}">
                <a16:creationId xmlns:a16="http://schemas.microsoft.com/office/drawing/2014/main" id="{BE325549-D971-D8F8-12FE-D10AF0B56D26}"/>
              </a:ext>
            </a:extLst>
          </p:cNvPr>
          <p:cNvSpPr txBox="1"/>
          <p:nvPr/>
        </p:nvSpPr>
        <p:spPr>
          <a:xfrm>
            <a:off x="518474" y="2941163"/>
            <a:ext cx="2403835" cy="523220"/>
          </a:xfrm>
          <a:prstGeom prst="rect">
            <a:avLst/>
          </a:prstGeom>
          <a:noFill/>
        </p:spPr>
        <p:txBody>
          <a:bodyPr wrap="square" rtlCol="0">
            <a:spAutoFit/>
          </a:bodyPr>
          <a:lstStyle/>
          <a:p>
            <a:r>
              <a:rPr lang="en-GB" sz="2800">
                <a:solidFill>
                  <a:schemeClr val="accent6">
                    <a:lumMod val="60000"/>
                    <a:lumOff val="40000"/>
                  </a:schemeClr>
                </a:solidFill>
                <a:latin typeface="Comic Sans MS" panose="030F0702030302020204" pitchFamily="66" charset="0"/>
                <a:cs typeface="AngsanaUPC" panose="020B0502040204020203" pitchFamily="18" charset="-34"/>
              </a:rPr>
              <a:t>99% of 280</a:t>
            </a:r>
          </a:p>
        </p:txBody>
      </p:sp>
      <p:sp>
        <p:nvSpPr>
          <p:cNvPr id="4" name="TextBox 3">
            <a:extLst>
              <a:ext uri="{FF2B5EF4-FFF2-40B4-BE49-F238E27FC236}">
                <a16:creationId xmlns:a16="http://schemas.microsoft.com/office/drawing/2014/main" id="{5D7C26ED-068A-A930-66B7-0558996F5F60}"/>
              </a:ext>
            </a:extLst>
          </p:cNvPr>
          <p:cNvSpPr txBox="1"/>
          <p:nvPr/>
        </p:nvSpPr>
        <p:spPr>
          <a:xfrm>
            <a:off x="4168218" y="2912097"/>
            <a:ext cx="2403835" cy="1815882"/>
          </a:xfrm>
          <a:prstGeom prst="rect">
            <a:avLst/>
          </a:prstGeom>
          <a:noFill/>
        </p:spPr>
        <p:txBody>
          <a:bodyPr wrap="square" rtlCol="0">
            <a:spAutoFit/>
          </a:bodyPr>
          <a:lstStyle/>
          <a:p>
            <a:r>
              <a:rPr lang="en-GB" sz="2800">
                <a:solidFill>
                  <a:schemeClr val="accent6">
                    <a:lumMod val="60000"/>
                    <a:lumOff val="40000"/>
                  </a:schemeClr>
                </a:solidFill>
                <a:latin typeface="Comic Sans MS" panose="030F0702030302020204" pitchFamily="66" charset="0"/>
                <a:cs typeface="AngsanaUPC" panose="020B0502040204020203" pitchFamily="18" charset="-34"/>
              </a:rPr>
              <a:t>Find 90%</a:t>
            </a:r>
          </a:p>
          <a:p>
            <a:r>
              <a:rPr lang="en-GB" sz="2800">
                <a:solidFill>
                  <a:schemeClr val="accent6">
                    <a:lumMod val="60000"/>
                    <a:lumOff val="40000"/>
                  </a:schemeClr>
                </a:solidFill>
                <a:latin typeface="Comic Sans MS" panose="030F0702030302020204" pitchFamily="66" charset="0"/>
                <a:cs typeface="AngsanaUPC" panose="020B0502040204020203" pitchFamily="18" charset="-34"/>
              </a:rPr>
              <a:t>Find 5%</a:t>
            </a:r>
          </a:p>
          <a:p>
            <a:r>
              <a:rPr lang="en-GB" sz="2800">
                <a:solidFill>
                  <a:schemeClr val="accent6">
                    <a:lumMod val="60000"/>
                    <a:lumOff val="40000"/>
                  </a:schemeClr>
                </a:solidFill>
                <a:latin typeface="Comic Sans MS" panose="030F0702030302020204" pitchFamily="66" charset="0"/>
                <a:cs typeface="AngsanaUPC" panose="020B0502040204020203" pitchFamily="18" charset="-34"/>
              </a:rPr>
              <a:t>Find 1% x 4 </a:t>
            </a:r>
          </a:p>
          <a:p>
            <a:r>
              <a:rPr lang="en-GB" sz="2800">
                <a:solidFill>
                  <a:schemeClr val="accent6">
                    <a:lumMod val="60000"/>
                    <a:lumOff val="40000"/>
                  </a:schemeClr>
                </a:solidFill>
                <a:latin typeface="Comic Sans MS" panose="030F0702030302020204" pitchFamily="66" charset="0"/>
                <a:cs typeface="AngsanaUPC" panose="020B0502040204020203" pitchFamily="18" charset="-34"/>
              </a:rPr>
              <a:t>Add</a:t>
            </a:r>
          </a:p>
        </p:txBody>
      </p:sp>
      <p:sp>
        <p:nvSpPr>
          <p:cNvPr id="6" name="Multiplication Sign 5">
            <a:extLst>
              <a:ext uri="{FF2B5EF4-FFF2-40B4-BE49-F238E27FC236}">
                <a16:creationId xmlns:a16="http://schemas.microsoft.com/office/drawing/2014/main" id="{5D91EB4E-9835-D499-1C83-C09DAE44B434}"/>
              </a:ext>
            </a:extLst>
          </p:cNvPr>
          <p:cNvSpPr/>
          <p:nvPr/>
        </p:nvSpPr>
        <p:spPr>
          <a:xfrm>
            <a:off x="2931736" y="1969417"/>
            <a:ext cx="4355184" cy="3526410"/>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69AD9BE-74A8-298B-3D99-A40C9CBF1B6F}"/>
              </a:ext>
            </a:extLst>
          </p:cNvPr>
          <p:cNvSpPr txBox="1"/>
          <p:nvPr/>
        </p:nvSpPr>
        <p:spPr>
          <a:xfrm>
            <a:off x="313441" y="5018773"/>
            <a:ext cx="3749511" cy="954107"/>
          </a:xfrm>
          <a:prstGeom prst="rect">
            <a:avLst/>
          </a:prstGeom>
          <a:noFill/>
        </p:spPr>
        <p:txBody>
          <a:bodyPr wrap="square" rtlCol="0">
            <a:spAutoFit/>
          </a:bodyPr>
          <a:lstStyle/>
          <a:p>
            <a:r>
              <a:rPr lang="en-GB" sz="2800">
                <a:solidFill>
                  <a:schemeClr val="accent6">
                    <a:lumMod val="60000"/>
                    <a:lumOff val="40000"/>
                  </a:schemeClr>
                </a:solidFill>
                <a:latin typeface="Comic Sans MS" panose="030F0702030302020204" pitchFamily="66" charset="0"/>
                <a:cs typeface="AngsanaUPC" panose="020B0502040204020203" pitchFamily="18" charset="-34"/>
              </a:rPr>
              <a:t>Find 1%</a:t>
            </a:r>
          </a:p>
          <a:p>
            <a:r>
              <a:rPr lang="en-GB" sz="2800">
                <a:solidFill>
                  <a:schemeClr val="accent6">
                    <a:lumMod val="60000"/>
                    <a:lumOff val="40000"/>
                  </a:schemeClr>
                </a:solidFill>
                <a:latin typeface="Comic Sans MS" panose="030F0702030302020204" pitchFamily="66" charset="0"/>
                <a:cs typeface="AngsanaUPC" panose="020B0502040204020203" pitchFamily="18" charset="-34"/>
              </a:rPr>
              <a:t>Subtract from 280</a:t>
            </a:r>
          </a:p>
        </p:txBody>
      </p:sp>
    </p:spTree>
    <p:extLst>
      <p:ext uri="{BB962C8B-B14F-4D97-AF65-F5344CB8AC3E}">
        <p14:creationId xmlns:p14="http://schemas.microsoft.com/office/powerpoint/2010/main" val="1856084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8D6AE-A929-9E76-A28D-28264CE69D02}"/>
              </a:ext>
            </a:extLst>
          </p:cNvPr>
          <p:cNvSpPr>
            <a:spLocks noGrp="1"/>
          </p:cNvSpPr>
          <p:nvPr>
            <p:ph type="title"/>
          </p:nvPr>
        </p:nvSpPr>
        <p:spPr>
          <a:xfrm>
            <a:off x="457200" y="503468"/>
            <a:ext cx="8229600" cy="1399032"/>
          </a:xfrm>
        </p:spPr>
        <p:txBody>
          <a:bodyPr>
            <a:normAutofit fontScale="90000"/>
          </a:bodyPr>
          <a:lstStyle/>
          <a:p>
            <a:r>
              <a:rPr lang="en-GB" sz="4400">
                <a:solidFill>
                  <a:schemeClr val="tx1"/>
                </a:solidFill>
              </a:rPr>
              <a:t>Multiplying and dividing by 10 and 100, 1000.</a:t>
            </a:r>
            <a:br>
              <a:rPr lang="en-GB" sz="4400"/>
            </a:br>
            <a:endParaRPr lang="en-GB"/>
          </a:p>
        </p:txBody>
      </p:sp>
      <p:pic>
        <p:nvPicPr>
          <p:cNvPr id="4" name="Picture 3">
            <a:extLst>
              <a:ext uri="{FF2B5EF4-FFF2-40B4-BE49-F238E27FC236}">
                <a16:creationId xmlns:a16="http://schemas.microsoft.com/office/drawing/2014/main" id="{64FCD2D6-1110-12BF-D939-CC3054BDEE22}"/>
              </a:ext>
            </a:extLst>
          </p:cNvPr>
          <p:cNvPicPr>
            <a:picLocks noChangeAspect="1"/>
          </p:cNvPicPr>
          <p:nvPr/>
        </p:nvPicPr>
        <p:blipFill>
          <a:blip r:embed="rId3"/>
          <a:stretch>
            <a:fillRect/>
          </a:stretch>
        </p:blipFill>
        <p:spPr>
          <a:xfrm>
            <a:off x="768747" y="1902500"/>
            <a:ext cx="7755494" cy="4596624"/>
          </a:xfrm>
          <a:prstGeom prst="rect">
            <a:avLst/>
          </a:prstGeom>
        </p:spPr>
      </p:pic>
    </p:spTree>
    <p:extLst>
      <p:ext uri="{BB962C8B-B14F-4D97-AF65-F5344CB8AC3E}">
        <p14:creationId xmlns:p14="http://schemas.microsoft.com/office/powerpoint/2010/main" val="34146564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8D6AE-A929-9E76-A28D-28264CE69D02}"/>
              </a:ext>
            </a:extLst>
          </p:cNvPr>
          <p:cNvSpPr>
            <a:spLocks noGrp="1"/>
          </p:cNvSpPr>
          <p:nvPr>
            <p:ph type="title"/>
          </p:nvPr>
        </p:nvSpPr>
        <p:spPr>
          <a:xfrm>
            <a:off x="457200" y="503468"/>
            <a:ext cx="8229600" cy="1399032"/>
          </a:xfrm>
        </p:spPr>
        <p:txBody>
          <a:bodyPr>
            <a:normAutofit fontScale="90000"/>
          </a:bodyPr>
          <a:lstStyle/>
          <a:p>
            <a:r>
              <a:rPr lang="en-GB" sz="4400">
                <a:solidFill>
                  <a:schemeClr val="tx1"/>
                </a:solidFill>
              </a:rPr>
              <a:t>Multiplying and dividing by 10 and 100, 1000.</a:t>
            </a:r>
            <a:br>
              <a:rPr lang="en-GB" sz="4400"/>
            </a:br>
            <a:endParaRPr lang="en-GB"/>
          </a:p>
        </p:txBody>
      </p:sp>
      <p:pic>
        <p:nvPicPr>
          <p:cNvPr id="4" name="Picture 3">
            <a:extLst>
              <a:ext uri="{FF2B5EF4-FFF2-40B4-BE49-F238E27FC236}">
                <a16:creationId xmlns:a16="http://schemas.microsoft.com/office/drawing/2014/main" id="{64FCD2D6-1110-12BF-D939-CC3054BDEE22}"/>
              </a:ext>
            </a:extLst>
          </p:cNvPr>
          <p:cNvPicPr>
            <a:picLocks noChangeAspect="1"/>
          </p:cNvPicPr>
          <p:nvPr/>
        </p:nvPicPr>
        <p:blipFill>
          <a:blip r:embed="rId2"/>
          <a:stretch>
            <a:fillRect/>
          </a:stretch>
        </p:blipFill>
        <p:spPr>
          <a:xfrm>
            <a:off x="2493993" y="4263342"/>
            <a:ext cx="4156013" cy="2463238"/>
          </a:xfrm>
          <a:prstGeom prst="rect">
            <a:avLst/>
          </a:prstGeom>
        </p:spPr>
      </p:pic>
      <p:pic>
        <p:nvPicPr>
          <p:cNvPr id="3" name="Picture 2">
            <a:extLst>
              <a:ext uri="{FF2B5EF4-FFF2-40B4-BE49-F238E27FC236}">
                <a16:creationId xmlns:a16="http://schemas.microsoft.com/office/drawing/2014/main" id="{FB699041-7AB5-6121-D72D-91862BE784C4}"/>
              </a:ext>
            </a:extLst>
          </p:cNvPr>
          <p:cNvPicPr>
            <a:picLocks noChangeAspect="1"/>
          </p:cNvPicPr>
          <p:nvPr/>
        </p:nvPicPr>
        <p:blipFill>
          <a:blip r:embed="rId3"/>
          <a:stretch>
            <a:fillRect/>
          </a:stretch>
        </p:blipFill>
        <p:spPr>
          <a:xfrm>
            <a:off x="971549" y="1743712"/>
            <a:ext cx="3600450" cy="2390775"/>
          </a:xfrm>
          <a:prstGeom prst="rect">
            <a:avLst/>
          </a:prstGeom>
        </p:spPr>
      </p:pic>
      <p:pic>
        <p:nvPicPr>
          <p:cNvPr id="5" name="Picture 4">
            <a:extLst>
              <a:ext uri="{FF2B5EF4-FFF2-40B4-BE49-F238E27FC236}">
                <a16:creationId xmlns:a16="http://schemas.microsoft.com/office/drawing/2014/main" id="{F3AD662A-1FE1-57AC-AFBC-C852EBD3474D}"/>
              </a:ext>
            </a:extLst>
          </p:cNvPr>
          <p:cNvPicPr>
            <a:picLocks noChangeAspect="1"/>
          </p:cNvPicPr>
          <p:nvPr/>
        </p:nvPicPr>
        <p:blipFill>
          <a:blip r:embed="rId4"/>
          <a:stretch>
            <a:fillRect/>
          </a:stretch>
        </p:blipFill>
        <p:spPr>
          <a:xfrm>
            <a:off x="4724400" y="1743712"/>
            <a:ext cx="3552825" cy="2362200"/>
          </a:xfrm>
          <a:prstGeom prst="rect">
            <a:avLst/>
          </a:prstGeom>
        </p:spPr>
      </p:pic>
    </p:spTree>
    <p:extLst>
      <p:ext uri="{BB962C8B-B14F-4D97-AF65-F5344CB8AC3E}">
        <p14:creationId xmlns:p14="http://schemas.microsoft.com/office/powerpoint/2010/main" val="81625919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62AF1-7961-2DCC-4FD8-267C124B2CB4}"/>
              </a:ext>
            </a:extLst>
          </p:cNvPr>
          <p:cNvSpPr>
            <a:spLocks noGrp="1"/>
          </p:cNvSpPr>
          <p:nvPr>
            <p:ph type="title"/>
          </p:nvPr>
        </p:nvSpPr>
        <p:spPr/>
        <p:txBody>
          <a:bodyPr>
            <a:normAutofit fontScale="90000"/>
          </a:bodyPr>
          <a:lstStyle/>
          <a:p>
            <a:r>
              <a:rPr lang="en-GB">
                <a:solidFill>
                  <a:schemeClr val="tx1"/>
                </a:solidFill>
              </a:rPr>
              <a:t>Linked knowledge across multiplying and dividing by 10, 100 and 1,000.</a:t>
            </a:r>
          </a:p>
        </p:txBody>
      </p:sp>
      <p:pic>
        <p:nvPicPr>
          <p:cNvPr id="4" name="Picture 3">
            <a:extLst>
              <a:ext uri="{FF2B5EF4-FFF2-40B4-BE49-F238E27FC236}">
                <a16:creationId xmlns:a16="http://schemas.microsoft.com/office/drawing/2014/main" id="{107EB561-5155-9995-9241-51FAFBACC597}"/>
              </a:ext>
            </a:extLst>
          </p:cNvPr>
          <p:cNvPicPr>
            <a:picLocks noChangeAspect="1"/>
          </p:cNvPicPr>
          <p:nvPr/>
        </p:nvPicPr>
        <p:blipFill>
          <a:blip r:embed="rId2"/>
          <a:stretch>
            <a:fillRect/>
          </a:stretch>
        </p:blipFill>
        <p:spPr>
          <a:xfrm>
            <a:off x="223108" y="1857563"/>
            <a:ext cx="5825613" cy="3598543"/>
          </a:xfrm>
          <a:prstGeom prst="rect">
            <a:avLst/>
          </a:prstGeom>
        </p:spPr>
      </p:pic>
      <p:pic>
        <p:nvPicPr>
          <p:cNvPr id="8" name="Picture 7">
            <a:extLst>
              <a:ext uri="{FF2B5EF4-FFF2-40B4-BE49-F238E27FC236}">
                <a16:creationId xmlns:a16="http://schemas.microsoft.com/office/drawing/2014/main" id="{CEFE4C7B-439F-4FA7-8121-F1DD6F9E57B9}"/>
              </a:ext>
            </a:extLst>
          </p:cNvPr>
          <p:cNvPicPr>
            <a:picLocks noChangeAspect="1"/>
          </p:cNvPicPr>
          <p:nvPr/>
        </p:nvPicPr>
        <p:blipFill>
          <a:blip r:embed="rId3"/>
          <a:stretch>
            <a:fillRect/>
          </a:stretch>
        </p:blipFill>
        <p:spPr>
          <a:xfrm>
            <a:off x="6194323" y="3367943"/>
            <a:ext cx="2801003" cy="3339657"/>
          </a:xfrm>
          <a:prstGeom prst="rect">
            <a:avLst/>
          </a:prstGeom>
        </p:spPr>
      </p:pic>
      <p:sp>
        <p:nvSpPr>
          <p:cNvPr id="9" name="TextBox 8">
            <a:extLst>
              <a:ext uri="{FF2B5EF4-FFF2-40B4-BE49-F238E27FC236}">
                <a16:creationId xmlns:a16="http://schemas.microsoft.com/office/drawing/2014/main" id="{B7762216-179D-8BB5-FBDE-767A73F44789}"/>
              </a:ext>
            </a:extLst>
          </p:cNvPr>
          <p:cNvSpPr txBox="1"/>
          <p:nvPr/>
        </p:nvSpPr>
        <p:spPr>
          <a:xfrm>
            <a:off x="6276015" y="2569170"/>
            <a:ext cx="2644877" cy="646331"/>
          </a:xfrm>
          <a:prstGeom prst="rect">
            <a:avLst/>
          </a:prstGeom>
          <a:noFill/>
        </p:spPr>
        <p:txBody>
          <a:bodyPr wrap="square" rtlCol="0">
            <a:spAutoFit/>
          </a:bodyPr>
          <a:lstStyle/>
          <a:p>
            <a:pPr algn="ctr"/>
            <a:r>
              <a:rPr lang="en-GB" u="sng"/>
              <a:t>How would you work out the following?</a:t>
            </a:r>
          </a:p>
        </p:txBody>
      </p:sp>
    </p:spTree>
    <p:extLst>
      <p:ext uri="{BB962C8B-B14F-4D97-AF65-F5344CB8AC3E}">
        <p14:creationId xmlns:p14="http://schemas.microsoft.com/office/powerpoint/2010/main" val="13043155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A3212-5084-3A26-340C-AB71861B47D2}"/>
              </a:ext>
            </a:extLst>
          </p:cNvPr>
          <p:cNvSpPr>
            <a:spLocks noGrp="1"/>
          </p:cNvSpPr>
          <p:nvPr>
            <p:ph type="title"/>
          </p:nvPr>
        </p:nvSpPr>
        <p:spPr>
          <a:xfrm>
            <a:off x="457200" y="90513"/>
            <a:ext cx="8229600" cy="1399032"/>
          </a:xfrm>
        </p:spPr>
        <p:txBody>
          <a:bodyPr/>
          <a:lstStyle/>
          <a:p>
            <a:r>
              <a:rPr lang="en-GB">
                <a:solidFill>
                  <a:schemeClr val="tx1"/>
                </a:solidFill>
              </a:rPr>
              <a:t>It also links to word problems too! </a:t>
            </a:r>
          </a:p>
        </p:txBody>
      </p:sp>
      <p:pic>
        <p:nvPicPr>
          <p:cNvPr id="4" name="Picture 3">
            <a:extLst>
              <a:ext uri="{FF2B5EF4-FFF2-40B4-BE49-F238E27FC236}">
                <a16:creationId xmlns:a16="http://schemas.microsoft.com/office/drawing/2014/main" id="{3B437314-33E4-34B0-7A4C-DD1EC1ADE6E8}"/>
              </a:ext>
            </a:extLst>
          </p:cNvPr>
          <p:cNvPicPr>
            <a:picLocks noChangeAspect="1"/>
          </p:cNvPicPr>
          <p:nvPr/>
        </p:nvPicPr>
        <p:blipFill rotWithShape="1">
          <a:blip r:embed="rId2"/>
          <a:srcRect b="55246"/>
          <a:stretch/>
        </p:blipFill>
        <p:spPr>
          <a:xfrm>
            <a:off x="1217108" y="1114500"/>
            <a:ext cx="6709779" cy="2572597"/>
          </a:xfrm>
          <a:prstGeom prst="rect">
            <a:avLst/>
          </a:prstGeom>
        </p:spPr>
      </p:pic>
      <p:pic>
        <p:nvPicPr>
          <p:cNvPr id="6" name="Picture 5">
            <a:extLst>
              <a:ext uri="{FF2B5EF4-FFF2-40B4-BE49-F238E27FC236}">
                <a16:creationId xmlns:a16="http://schemas.microsoft.com/office/drawing/2014/main" id="{A358FE69-38DA-AD22-2A53-DC4562278546}"/>
              </a:ext>
            </a:extLst>
          </p:cNvPr>
          <p:cNvPicPr>
            <a:picLocks noChangeAspect="1"/>
          </p:cNvPicPr>
          <p:nvPr/>
        </p:nvPicPr>
        <p:blipFill rotWithShape="1">
          <a:blip r:embed="rId2"/>
          <a:srcRect t="46026"/>
          <a:stretch/>
        </p:blipFill>
        <p:spPr>
          <a:xfrm>
            <a:off x="1217107" y="3913238"/>
            <a:ext cx="6709779" cy="2649794"/>
          </a:xfrm>
          <a:prstGeom prst="rect">
            <a:avLst/>
          </a:prstGeom>
        </p:spPr>
      </p:pic>
    </p:spTree>
    <p:extLst>
      <p:ext uri="{BB962C8B-B14F-4D97-AF65-F5344CB8AC3E}">
        <p14:creationId xmlns:p14="http://schemas.microsoft.com/office/powerpoint/2010/main" val="39679279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FBA3C-699C-C387-88CA-55711103DEAC}"/>
              </a:ext>
            </a:extLst>
          </p:cNvPr>
          <p:cNvSpPr>
            <a:spLocks noGrp="1"/>
          </p:cNvSpPr>
          <p:nvPr>
            <p:ph type="title"/>
          </p:nvPr>
        </p:nvSpPr>
        <p:spPr>
          <a:xfrm>
            <a:off x="457200" y="1122901"/>
            <a:ext cx="8229600" cy="1399032"/>
          </a:xfrm>
        </p:spPr>
        <p:txBody>
          <a:bodyPr>
            <a:normAutofit fontScale="90000"/>
          </a:bodyPr>
          <a:lstStyle/>
          <a:p>
            <a:r>
              <a:rPr lang="en-GB" sz="4400">
                <a:solidFill>
                  <a:schemeClr val="tx1"/>
                </a:solidFill>
              </a:rPr>
              <a:t>Number bonds to 10, 100, 1000 and making connections between them and how they apply to larger numbers.</a:t>
            </a:r>
            <a:br>
              <a:rPr lang="en-GB" sz="4400"/>
            </a:br>
            <a:endParaRPr lang="en-GB"/>
          </a:p>
        </p:txBody>
      </p:sp>
      <p:sp>
        <p:nvSpPr>
          <p:cNvPr id="3" name="TextBox 2">
            <a:extLst>
              <a:ext uri="{FF2B5EF4-FFF2-40B4-BE49-F238E27FC236}">
                <a16:creationId xmlns:a16="http://schemas.microsoft.com/office/drawing/2014/main" id="{A824D868-1398-6034-C9CE-8F1C277BA2A5}"/>
              </a:ext>
            </a:extLst>
          </p:cNvPr>
          <p:cNvSpPr txBox="1"/>
          <p:nvPr/>
        </p:nvSpPr>
        <p:spPr>
          <a:xfrm>
            <a:off x="311085" y="3148553"/>
            <a:ext cx="8550111" cy="1077218"/>
          </a:xfrm>
          <a:prstGeom prst="rect">
            <a:avLst/>
          </a:prstGeom>
          <a:noFill/>
        </p:spPr>
        <p:txBody>
          <a:bodyPr wrap="square" rtlCol="0">
            <a:spAutoFit/>
          </a:bodyPr>
          <a:lstStyle/>
          <a:p>
            <a:r>
              <a:rPr lang="en-GB" sz="3200">
                <a:solidFill>
                  <a:schemeClr val="accent6">
                    <a:lumMod val="60000"/>
                    <a:lumOff val="40000"/>
                  </a:schemeClr>
                </a:solidFill>
                <a:latin typeface="Comic Sans MS" panose="030F0702030302020204" pitchFamily="66" charset="0"/>
              </a:rPr>
              <a:t>4+6= 10 so 40 + 60=100 and 400+600=1000</a:t>
            </a:r>
          </a:p>
          <a:p>
            <a:r>
              <a:rPr lang="en-GB" sz="3200">
                <a:solidFill>
                  <a:schemeClr val="accent6">
                    <a:lumMod val="60000"/>
                    <a:lumOff val="40000"/>
                  </a:schemeClr>
                </a:solidFill>
                <a:latin typeface="Comic Sans MS" panose="030F0702030302020204" pitchFamily="66" charset="0"/>
              </a:rPr>
              <a:t>10-6=4 so 100-60=40 and 1000-600=400</a:t>
            </a:r>
          </a:p>
        </p:txBody>
      </p:sp>
      <p:sp>
        <p:nvSpPr>
          <p:cNvPr id="4" name="TextBox 3">
            <a:extLst>
              <a:ext uri="{FF2B5EF4-FFF2-40B4-BE49-F238E27FC236}">
                <a16:creationId xmlns:a16="http://schemas.microsoft.com/office/drawing/2014/main" id="{E9C37D04-BDC1-E758-8D9D-D70BCFE6F851}"/>
              </a:ext>
            </a:extLst>
          </p:cNvPr>
          <p:cNvSpPr txBox="1"/>
          <p:nvPr/>
        </p:nvSpPr>
        <p:spPr>
          <a:xfrm>
            <a:off x="311085" y="4714973"/>
            <a:ext cx="8550111" cy="1077218"/>
          </a:xfrm>
          <a:prstGeom prst="rect">
            <a:avLst/>
          </a:prstGeom>
          <a:noFill/>
        </p:spPr>
        <p:txBody>
          <a:bodyPr wrap="square" rtlCol="0">
            <a:spAutoFit/>
          </a:bodyPr>
          <a:lstStyle/>
          <a:p>
            <a:r>
              <a:rPr lang="en-GB" sz="3200">
                <a:solidFill>
                  <a:schemeClr val="accent6">
                    <a:lumMod val="60000"/>
                    <a:lumOff val="40000"/>
                  </a:schemeClr>
                </a:solidFill>
                <a:latin typeface="Comic Sans MS" panose="030F0702030302020204" pitchFamily="66" charset="0"/>
              </a:rPr>
              <a:t>43 + 57=100 and 430+570=1000</a:t>
            </a:r>
          </a:p>
          <a:p>
            <a:r>
              <a:rPr lang="en-GB" sz="3200">
                <a:solidFill>
                  <a:schemeClr val="accent6">
                    <a:lumMod val="60000"/>
                    <a:lumOff val="40000"/>
                  </a:schemeClr>
                </a:solidFill>
                <a:latin typeface="Comic Sans MS" panose="030F0702030302020204" pitchFamily="66" charset="0"/>
              </a:rPr>
              <a:t>100-43=57 and 1000-430=570</a:t>
            </a:r>
          </a:p>
        </p:txBody>
      </p:sp>
    </p:spTree>
    <p:extLst>
      <p:ext uri="{BB962C8B-B14F-4D97-AF65-F5344CB8AC3E}">
        <p14:creationId xmlns:p14="http://schemas.microsoft.com/office/powerpoint/2010/main" val="38824160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83870-7691-B93E-EA27-6E707923611A}"/>
              </a:ext>
            </a:extLst>
          </p:cNvPr>
          <p:cNvSpPr>
            <a:spLocks noGrp="1"/>
          </p:cNvSpPr>
          <p:nvPr>
            <p:ph type="title"/>
          </p:nvPr>
        </p:nvSpPr>
        <p:spPr>
          <a:xfrm>
            <a:off x="457200" y="532965"/>
            <a:ext cx="8229600" cy="1239274"/>
          </a:xfrm>
        </p:spPr>
        <p:txBody>
          <a:bodyPr>
            <a:normAutofit fontScale="90000"/>
          </a:bodyPr>
          <a:lstStyle/>
          <a:p>
            <a:r>
              <a:rPr lang="en-GB" sz="4400">
                <a:solidFill>
                  <a:schemeClr val="tx1"/>
                </a:solidFill>
              </a:rPr>
              <a:t>Real world discussions and when maths is used in everyday life. </a:t>
            </a:r>
            <a:br>
              <a:rPr lang="en-GB" sz="4400"/>
            </a:br>
            <a:endParaRPr lang="en-GB"/>
          </a:p>
        </p:txBody>
      </p:sp>
      <p:pic>
        <p:nvPicPr>
          <p:cNvPr id="1026" name="Picture 2" descr="Laying Porcelain Tile In The Laundry Room | Young House Love">
            <a:extLst>
              <a:ext uri="{FF2B5EF4-FFF2-40B4-BE49-F238E27FC236}">
                <a16:creationId xmlns:a16="http://schemas.microsoft.com/office/drawing/2014/main" id="{8543E27D-C539-B7A1-ACF2-BBC5C8D05E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6209" y="1557337"/>
            <a:ext cx="2404673"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arden Lawn Turf | Weed-Free Lawn Turf | TurfOnline">
            <a:extLst>
              <a:ext uri="{FF2B5EF4-FFF2-40B4-BE49-F238E27FC236}">
                <a16:creationId xmlns:a16="http://schemas.microsoft.com/office/drawing/2014/main" id="{337289AB-90E4-F40F-9D03-74BC36379C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0437" y="1896702"/>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Not Your Average: Voucher Codes &amp; Discounts*">
            <a:extLst>
              <a:ext uri="{FF2B5EF4-FFF2-40B4-BE49-F238E27FC236}">
                <a16:creationId xmlns:a16="http://schemas.microsoft.com/office/drawing/2014/main" id="{47C4DC8F-2D99-107E-A3C8-0D379B57A4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815" y="1557337"/>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et of Tax: Definition, Benefits of Analysis, and How to Calculate">
            <a:extLst>
              <a:ext uri="{FF2B5EF4-FFF2-40B4-BE49-F238E27FC236}">
                <a16:creationId xmlns:a16="http://schemas.microsoft.com/office/drawing/2014/main" id="{76FC4872-E2F7-8B08-82D3-FD3233C87F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1798" y="3429000"/>
            <a:ext cx="2942315" cy="195797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ortgage rates rise sharply as squeeze tightens - BBC News">
            <a:extLst>
              <a:ext uri="{FF2B5EF4-FFF2-40B4-BE49-F238E27FC236}">
                <a16:creationId xmlns:a16="http://schemas.microsoft.com/office/drawing/2014/main" id="{7CFD82CC-9D9D-EF9D-833E-841C282DAB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48210" y="4553539"/>
            <a:ext cx="2743200" cy="166687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ow to lay carpet | Blog">
            <a:extLst>
              <a:ext uri="{FF2B5EF4-FFF2-40B4-BE49-F238E27FC236}">
                <a16:creationId xmlns:a16="http://schemas.microsoft.com/office/drawing/2014/main" id="{7CDA0623-1B4D-EB60-691F-1CD29D97EF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85507" y="3478139"/>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5785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7DEF94D-852D-F1F0-AB56-4F97AB5A79CC}"/>
              </a:ext>
            </a:extLst>
          </p:cNvPr>
          <p:cNvSpPr txBox="1"/>
          <p:nvPr/>
        </p:nvSpPr>
        <p:spPr>
          <a:xfrm>
            <a:off x="1430518" y="1736592"/>
            <a:ext cx="4576712" cy="923330"/>
          </a:xfrm>
          <a:prstGeom prst="rect">
            <a:avLst/>
          </a:prstGeom>
          <a:noFill/>
        </p:spPr>
        <p:txBody>
          <a:bodyPr wrap="square">
            <a:spAutoFit/>
          </a:bodyPr>
          <a:lstStyle/>
          <a:p>
            <a:endParaRPr lang="en-GB"/>
          </a:p>
          <a:p>
            <a:r>
              <a:rPr lang="en-GB">
                <a:hlinkClick r:id="rId2"/>
              </a:rPr>
              <a:t>https://www.lacewood.org.uk/white-rose-maths-calculation-policies/</a:t>
            </a:r>
            <a:endParaRPr lang="en-GB"/>
          </a:p>
        </p:txBody>
      </p:sp>
      <p:pic>
        <p:nvPicPr>
          <p:cNvPr id="6" name="Picture 5">
            <a:extLst>
              <a:ext uri="{FF2B5EF4-FFF2-40B4-BE49-F238E27FC236}">
                <a16:creationId xmlns:a16="http://schemas.microsoft.com/office/drawing/2014/main" id="{7685AA76-29B9-6B48-0D79-DB98AF541ABC}"/>
              </a:ext>
            </a:extLst>
          </p:cNvPr>
          <p:cNvPicPr>
            <a:picLocks noChangeAspect="1"/>
          </p:cNvPicPr>
          <p:nvPr/>
        </p:nvPicPr>
        <p:blipFill>
          <a:blip r:embed="rId3"/>
          <a:stretch>
            <a:fillRect/>
          </a:stretch>
        </p:blipFill>
        <p:spPr>
          <a:xfrm>
            <a:off x="488120" y="2780053"/>
            <a:ext cx="3718657" cy="2536666"/>
          </a:xfrm>
          <a:prstGeom prst="rect">
            <a:avLst/>
          </a:prstGeom>
        </p:spPr>
      </p:pic>
      <p:pic>
        <p:nvPicPr>
          <p:cNvPr id="8" name="Picture 7">
            <a:extLst>
              <a:ext uri="{FF2B5EF4-FFF2-40B4-BE49-F238E27FC236}">
                <a16:creationId xmlns:a16="http://schemas.microsoft.com/office/drawing/2014/main" id="{C1F20E63-FA40-1775-FB33-D6A656E2647E}"/>
              </a:ext>
            </a:extLst>
          </p:cNvPr>
          <p:cNvPicPr>
            <a:picLocks noChangeAspect="1"/>
          </p:cNvPicPr>
          <p:nvPr/>
        </p:nvPicPr>
        <p:blipFill>
          <a:blip r:embed="rId4"/>
          <a:stretch>
            <a:fillRect/>
          </a:stretch>
        </p:blipFill>
        <p:spPr>
          <a:xfrm>
            <a:off x="4510025" y="3147060"/>
            <a:ext cx="4145855" cy="2820107"/>
          </a:xfrm>
          <a:prstGeom prst="rect">
            <a:avLst/>
          </a:prstGeom>
        </p:spPr>
      </p:pic>
    </p:spTree>
    <p:extLst>
      <p:ext uri="{BB962C8B-B14F-4D97-AF65-F5344CB8AC3E}">
        <p14:creationId xmlns:p14="http://schemas.microsoft.com/office/powerpoint/2010/main" val="1121549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Ginn font">
      <a:majorFont>
        <a:latin typeface="Ginn Reception Bold"/>
        <a:ea typeface=""/>
        <a:cs typeface=""/>
      </a:majorFont>
      <a:minorFont>
        <a:latin typeface="Ginn Reception Bold"/>
        <a:ea typeface=""/>
        <a:cs typeface=""/>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4B9470D72125E4D8B0224324B2C9C2A" ma:contentTypeVersion="18" ma:contentTypeDescription="Create a new document." ma:contentTypeScope="" ma:versionID="2819e524cc702e3a9e33a94f4668345c">
  <xsd:schema xmlns:xsd="http://www.w3.org/2001/XMLSchema" xmlns:xs="http://www.w3.org/2001/XMLSchema" xmlns:p="http://schemas.microsoft.com/office/2006/metadata/properties" xmlns:ns2="d33c61a1-a340-476d-a192-b778f8bc240a" xmlns:ns3="29bce49b-fa41-47e2-b373-8639e4c1dd3c" targetNamespace="http://schemas.microsoft.com/office/2006/metadata/properties" ma:root="true" ma:fieldsID="41b3c14b02aab8e4d220f98315fd969e" ns2:_="" ns3:_="">
    <xsd:import namespace="d33c61a1-a340-476d-a192-b778f8bc240a"/>
    <xsd:import namespace="29bce49b-fa41-47e2-b373-8639e4c1dd3c"/>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3c61a1-a340-476d-a192-b778f8bc24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b32d9f5-9e14-4970-a6a0-ef07d8d1cd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9bce49b-fa41-47e2-b373-8639e4c1dd3c"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5eb493b-360a-4762-97b3-6101dbbefcb4}" ma:internalName="TaxCatchAll" ma:showField="CatchAllData" ma:web="29bce49b-fa41-47e2-b373-8639e4c1dd3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9bce49b-fa41-47e2-b373-8639e4c1dd3c" xsi:nil="true"/>
    <lcf76f155ced4ddcb4097134ff3c332f xmlns="d33c61a1-a340-476d-a192-b778f8bc240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726CA4E-5E3B-4AEF-9797-F344B3290CB7}">
  <ds:schemaRefs>
    <ds:schemaRef ds:uri="http://schemas.microsoft.com/sharepoint/v3/contenttype/forms"/>
  </ds:schemaRefs>
</ds:datastoreItem>
</file>

<file path=customXml/itemProps2.xml><?xml version="1.0" encoding="utf-8"?>
<ds:datastoreItem xmlns:ds="http://schemas.openxmlformats.org/officeDocument/2006/customXml" ds:itemID="{F6962FF4-5909-4EE9-A70E-9ECB839E002C}">
  <ds:schemaRefs>
    <ds:schemaRef ds:uri="29bce49b-fa41-47e2-b373-8639e4c1dd3c"/>
    <ds:schemaRef ds:uri="d33c61a1-a340-476d-a192-b778f8bc24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9C66980-CE15-4437-AD58-4D307ABF97DA}">
  <ds:schemaRefs>
    <ds:schemaRef ds:uri="http://schemas.openxmlformats.org/package/2006/metadata/core-properties"/>
    <ds:schemaRef ds:uri="http://schemas.microsoft.com/office/2006/documentManagement/types"/>
    <ds:schemaRef ds:uri="http://purl.org/dc/dcmitype/"/>
    <ds:schemaRef ds:uri="d33c61a1-a340-476d-a192-b778f8bc240a"/>
    <ds:schemaRef ds:uri="http://schemas.microsoft.com/office/2006/metadata/properties"/>
    <ds:schemaRef ds:uri="http://purl.org/dc/terms/"/>
    <ds:schemaRef ds:uri="http://purl.org/dc/elements/1.1/"/>
    <ds:schemaRef ds:uri="http://schemas.microsoft.com/office/infopath/2007/PartnerControls"/>
    <ds:schemaRef ds:uri="29bce49b-fa41-47e2-b373-8639e4c1dd3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Verve</Template>
  <TotalTime>5</TotalTime>
  <Words>3343</Words>
  <Application>Microsoft Office PowerPoint</Application>
  <PresentationFormat>On-screen Show (4:3)</PresentationFormat>
  <Paragraphs>397</Paragraphs>
  <Slides>58</Slides>
  <Notes>43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58</vt:i4>
      </vt:variant>
    </vt:vector>
  </HeadingPairs>
  <TitlesOfParts>
    <vt:vector size="69" baseType="lpstr">
      <vt:lpstr>Arial</vt:lpstr>
      <vt:lpstr>Arial</vt:lpstr>
      <vt:lpstr>Berlin Sans FB Demi</vt:lpstr>
      <vt:lpstr>Calibri</vt:lpstr>
      <vt:lpstr>Comic Sans MS</vt:lpstr>
      <vt:lpstr>GDS Transport</vt:lpstr>
      <vt:lpstr>Ginn Reception Bold</vt:lpstr>
      <vt:lpstr>Verdana</vt:lpstr>
      <vt:lpstr>Wingdings</vt:lpstr>
      <vt:lpstr>Wingdings 2</vt:lpstr>
      <vt:lpstr>Verve</vt:lpstr>
      <vt:lpstr>Maths Information evening</vt:lpstr>
      <vt:lpstr>PowerPoint Presentation</vt:lpstr>
      <vt:lpstr>PowerPoint Presentation</vt:lpstr>
      <vt:lpstr>PowerPoint Presentation</vt:lpstr>
      <vt:lpstr>PowerPoint Presentation</vt:lpstr>
      <vt:lpstr>PowerPoint Presentation</vt:lpstr>
      <vt:lpstr>So, what does a fluent mathematician look like?</vt:lpstr>
      <vt:lpstr>Mathematical fluency requires:</vt:lpstr>
      <vt:lpstr>PowerPoint Presentation</vt:lpstr>
      <vt:lpstr>Maths in the Early Years Foundation Stage</vt:lpstr>
      <vt:lpstr>PowerPoint Presentation</vt:lpstr>
      <vt:lpstr>Early Learning Goal for Number   * Have a deeper understanding of a number to 10, including the composition of each number.  * Subitise (recognise quantities without counting) up to 5.  * Automatically recall (without reference to rhymes, counting or other aids) number bonds up to 5 (including subtraction facts) and some number bonds to 10, including double facts. </vt:lpstr>
      <vt:lpstr>How to count</vt:lpstr>
      <vt:lpstr>Play Games</vt:lpstr>
      <vt:lpstr>A way you can incorporate number at home</vt:lpstr>
      <vt:lpstr>PowerPoint Presentation</vt:lpstr>
      <vt:lpstr>Which words did you use?</vt:lpstr>
      <vt:lpstr>Maths in Year 1</vt:lpstr>
      <vt:lpstr>PowerPoint Presentation</vt:lpstr>
      <vt:lpstr>Maths in Year 2</vt:lpstr>
      <vt:lpstr>PowerPoint Presentation</vt:lpstr>
      <vt:lpstr>Solving Word Problems</vt:lpstr>
      <vt:lpstr>Ways to support your KS1 child</vt:lpstr>
      <vt:lpstr>Maths  Year 3 &amp; 4</vt:lpstr>
      <vt:lpstr>PowerPoint Presentation</vt:lpstr>
      <vt:lpstr>PowerPoint Presentation</vt:lpstr>
      <vt:lpstr>PowerPoint Presentation</vt:lpstr>
      <vt:lpstr>MULTIPLICATION  KEY STAGE 2</vt:lpstr>
      <vt:lpstr>PowerPoint Presentation</vt:lpstr>
      <vt:lpstr>Do you have a child in year 4 at primary school? </vt:lpstr>
      <vt:lpstr>What is the multiplication tables check? </vt:lpstr>
      <vt:lpstr>What do we do in school to help practise times tables?</vt:lpstr>
      <vt:lpstr>Flashing Tables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Times tables</vt:lpstr>
      <vt:lpstr>How do our times tables link to fractions?</vt:lpstr>
      <vt:lpstr>How would you approach this?</vt:lpstr>
      <vt:lpstr>PowerPoint Presentation</vt:lpstr>
      <vt:lpstr>   To know all the times table facts and making connections. E.g. 6 x 7,  60 x 70. 5 minutes a day to embed it.   </vt:lpstr>
      <vt:lpstr>Questions where times tables knowledge is essential.</vt:lpstr>
      <vt:lpstr>Questions where times tables knowledge is essential.</vt:lpstr>
      <vt:lpstr>Questions where times tables knowledge is essential.</vt:lpstr>
      <vt:lpstr>Questions where times tables knowledge is essential.</vt:lpstr>
      <vt:lpstr>Square and cube numbers.</vt:lpstr>
      <vt:lpstr>Why do we need to know the times tables in the year 5 and 6 curriculum? Efficient methods. </vt:lpstr>
      <vt:lpstr>Multiplying and dividing by 10 and 100, 1000. </vt:lpstr>
      <vt:lpstr>Multiplying and dividing by 10 and 100, 1000. </vt:lpstr>
      <vt:lpstr>Linked knowledge across multiplying and dividing by 10, 100 and 1,000.</vt:lpstr>
      <vt:lpstr>It also links to word problems too! </vt:lpstr>
      <vt:lpstr>Number bonds to 10, 100, 1000 and making connections between them and how they apply to larger numbers. </vt:lpstr>
      <vt:lpstr>Real world discussions and when maths is used in everyday life.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Information evening</dc:title>
  <dc:creator>Jackie Crick</dc:creator>
  <cp:lastModifiedBy>Mr Pilsworth</cp:lastModifiedBy>
  <cp:revision>2</cp:revision>
  <cp:lastPrinted>2024-02-21T16:39:52Z</cp:lastPrinted>
  <dcterms:created xsi:type="dcterms:W3CDTF">2014-11-11T11:13:10Z</dcterms:created>
  <dcterms:modified xsi:type="dcterms:W3CDTF">2024-02-23T11:08:56Z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0x01010044B9470D72125E4D8B0224324B2C9C2A</vt:lpwstr>
  </property>
  <property fmtid="{D5CDD505-2E9C-101B-9397-08002B2CF9AE}" pid="3" name="Order">
    <vt:r8>4082000</vt:r8>
  </property>
  <property fmtid="{D5CDD505-2E9C-101B-9397-08002B2CF9AE}" pid="4" name="MediaServiceImageTags">
    <vt:lpwstr/>
  </property>
</Properties>
</file>